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17.JPG" ContentType="image/jpeg"/>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703" r:id="rId3"/>
    <p:sldMasterId id="2147483715" r:id="rId4"/>
    <p:sldMasterId id="2147484082" r:id="rId5"/>
    <p:sldMasterId id="2147484100" r:id="rId6"/>
  </p:sldMasterIdLst>
  <p:notesMasterIdLst>
    <p:notesMasterId r:id="rId43"/>
  </p:notesMasterIdLst>
  <p:sldIdLst>
    <p:sldId id="419" r:id="rId7"/>
    <p:sldId id="539" r:id="rId8"/>
    <p:sldId id="545" r:id="rId9"/>
    <p:sldId id="472" r:id="rId10"/>
    <p:sldId id="547" r:id="rId11"/>
    <p:sldId id="580" r:id="rId12"/>
    <p:sldId id="501" r:id="rId13"/>
    <p:sldId id="553" r:id="rId14"/>
    <p:sldId id="440" r:id="rId15"/>
    <p:sldId id="581" r:id="rId16"/>
    <p:sldId id="387" r:id="rId17"/>
    <p:sldId id="469" r:id="rId18"/>
    <p:sldId id="533" r:id="rId19"/>
    <p:sldId id="574" r:id="rId20"/>
    <p:sldId id="575" r:id="rId21"/>
    <p:sldId id="576" r:id="rId22"/>
    <p:sldId id="577" r:id="rId23"/>
    <p:sldId id="473" r:id="rId24"/>
    <p:sldId id="423" r:id="rId25"/>
    <p:sldId id="424" r:id="rId26"/>
    <p:sldId id="571" r:id="rId27"/>
    <p:sldId id="488" r:id="rId28"/>
    <p:sldId id="555" r:id="rId29"/>
    <p:sldId id="556" r:id="rId30"/>
    <p:sldId id="558" r:id="rId31"/>
    <p:sldId id="560" r:id="rId32"/>
    <p:sldId id="578" r:id="rId33"/>
    <p:sldId id="562" r:id="rId34"/>
    <p:sldId id="563" r:id="rId35"/>
    <p:sldId id="566" r:id="rId36"/>
    <p:sldId id="567" r:id="rId37"/>
    <p:sldId id="572" r:id="rId38"/>
    <p:sldId id="579" r:id="rId39"/>
    <p:sldId id="569" r:id="rId40"/>
    <p:sldId id="570" r:id="rId41"/>
    <p:sldId id="44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67" autoAdjust="0"/>
    <p:restoredTop sz="94343" autoAdjust="0"/>
  </p:normalViewPr>
  <p:slideViewPr>
    <p:cSldViewPr>
      <p:cViewPr varScale="1">
        <p:scale>
          <a:sx n="115" d="100"/>
          <a:sy n="115" d="100"/>
        </p:scale>
        <p:origin x="1776" y="84"/>
      </p:cViewPr>
      <p:guideLst>
        <p:guide orient="horz" pos="2160"/>
        <p:guide pos="2880"/>
      </p:guideLst>
    </p:cSldViewPr>
  </p:slideViewPr>
  <p:outlineViewPr>
    <p:cViewPr>
      <p:scale>
        <a:sx n="33" d="100"/>
        <a:sy n="33" d="100"/>
      </p:scale>
      <p:origin x="0" y="-11910"/>
    </p:cViewPr>
  </p:outlineViewPr>
  <p:notesTextViewPr>
    <p:cViewPr>
      <p:scale>
        <a:sx n="20" d="100"/>
        <a:sy n="20" d="100"/>
      </p:scale>
      <p:origin x="0" y="0"/>
    </p:cViewPr>
  </p:notesTextViewPr>
  <p:sorterViewPr>
    <p:cViewPr varScale="1">
      <p:scale>
        <a:sx n="100" d="100"/>
        <a:sy n="100" d="100"/>
      </p:scale>
      <p:origin x="0" y="0"/>
    </p:cViewPr>
  </p:sorterViewPr>
  <p:notesViewPr>
    <p:cSldViewPr>
      <p:cViewPr varScale="1">
        <p:scale>
          <a:sx n="56" d="100"/>
          <a:sy n="56" d="100"/>
        </p:scale>
        <p:origin x="285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1828566072098133E-2"/>
          <c:y val="0.11028181823209963"/>
          <c:w val="0.88946395093470454"/>
          <c:h val="0.75267520699619073"/>
        </c:manualLayout>
      </c:layout>
      <c:barChart>
        <c:barDir val="col"/>
        <c:grouping val="clustered"/>
        <c:varyColors val="0"/>
        <c:ser>
          <c:idx val="0"/>
          <c:order val="0"/>
          <c:tx>
            <c:strRef>
              <c:f>Sheet1!$B$1</c:f>
              <c:strCache>
                <c:ptCount val="1"/>
                <c:pt idx="0">
                  <c:v>Number of Refugees Per Fiscal Year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#,##0</c:formatCode>
                <c:ptCount val="10"/>
                <c:pt idx="0">
                  <c:v>73311</c:v>
                </c:pt>
                <c:pt idx="1">
                  <c:v>56424</c:v>
                </c:pt>
                <c:pt idx="2">
                  <c:v>58238</c:v>
                </c:pt>
                <c:pt idx="3">
                  <c:v>69926</c:v>
                </c:pt>
                <c:pt idx="4">
                  <c:v>69987</c:v>
                </c:pt>
                <c:pt idx="5">
                  <c:v>69933</c:v>
                </c:pt>
                <c:pt idx="6">
                  <c:v>84994</c:v>
                </c:pt>
                <c:pt idx="7">
                  <c:v>53716</c:v>
                </c:pt>
                <c:pt idx="8">
                  <c:v>22496</c:v>
                </c:pt>
                <c:pt idx="9">
                  <c:v>30000</c:v>
                </c:pt>
              </c:numCache>
            </c:numRef>
          </c:val>
          <c:extLst>
            <c:ext xmlns:c16="http://schemas.microsoft.com/office/drawing/2014/chart" uri="{C3380CC4-5D6E-409C-BE32-E72D297353CC}">
              <c16:uniqueId val="{00000000-0E2E-412C-9BD3-7E711D4B9DB8}"/>
            </c:ext>
          </c:extLst>
        </c:ser>
        <c:dLbls>
          <c:dLblPos val="outEnd"/>
          <c:showLegendKey val="0"/>
          <c:showVal val="1"/>
          <c:showCatName val="0"/>
          <c:showSerName val="0"/>
          <c:showPercent val="0"/>
          <c:showBubbleSize val="0"/>
        </c:dLbls>
        <c:gapWidth val="219"/>
        <c:overlap val="-27"/>
        <c:axId val="741679904"/>
        <c:axId val="1208436176"/>
      </c:barChart>
      <c:catAx>
        <c:axId val="74167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8436176"/>
        <c:crosses val="autoZero"/>
        <c:auto val="1"/>
        <c:lblAlgn val="ctr"/>
        <c:lblOffset val="100"/>
        <c:noMultiLvlLbl val="0"/>
      </c:catAx>
      <c:valAx>
        <c:axId val="1208436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16799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Where America’s Refugees Come From</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Number of Individuals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Sheet1!$A$2:$A$10</c:f>
              <c:strCache>
                <c:ptCount val="9"/>
                <c:pt idx="0">
                  <c:v>Dem. Rep. of Congo</c:v>
                </c:pt>
                <c:pt idx="1">
                  <c:v>Ukraine</c:v>
                </c:pt>
                <c:pt idx="2">
                  <c:v>Burma</c:v>
                </c:pt>
                <c:pt idx="3">
                  <c:v>Afghanistan</c:v>
                </c:pt>
                <c:pt idx="4">
                  <c:v>Eritria</c:v>
                </c:pt>
                <c:pt idx="5">
                  <c:v>Moldova</c:v>
                </c:pt>
                <c:pt idx="6">
                  <c:v>Iraq</c:v>
                </c:pt>
                <c:pt idx="7">
                  <c:v>Russia</c:v>
                </c:pt>
                <c:pt idx="8">
                  <c:v>Syria</c:v>
                </c:pt>
              </c:strCache>
            </c:strRef>
          </c:cat>
          <c:val>
            <c:numRef>
              <c:f>Sheet1!$B$2:$B$10</c:f>
              <c:numCache>
                <c:formatCode>General</c:formatCode>
                <c:ptCount val="9"/>
                <c:pt idx="0">
                  <c:v>1979</c:v>
                </c:pt>
                <c:pt idx="1">
                  <c:v>1409</c:v>
                </c:pt>
                <c:pt idx="2">
                  <c:v>1028</c:v>
                </c:pt>
                <c:pt idx="3">
                  <c:v>582</c:v>
                </c:pt>
                <c:pt idx="4">
                  <c:v>360</c:v>
                </c:pt>
                <c:pt idx="5">
                  <c:v>283</c:v>
                </c:pt>
                <c:pt idx="6">
                  <c:v>282</c:v>
                </c:pt>
                <c:pt idx="7">
                  <c:v>185</c:v>
                </c:pt>
                <c:pt idx="8">
                  <c:v>172</c:v>
                </c:pt>
              </c:numCache>
            </c:numRef>
          </c:val>
          <c:extLst>
            <c:ext xmlns:c16="http://schemas.microsoft.com/office/drawing/2014/chart" uri="{C3380CC4-5D6E-409C-BE32-E72D297353CC}">
              <c16:uniqueId val="{00000000-1D74-430D-9D32-229708B912E9}"/>
            </c:ext>
          </c:extLst>
        </c:ser>
        <c:dLbls>
          <c:dLblPos val="inEnd"/>
          <c:showLegendKey val="0"/>
          <c:showVal val="1"/>
          <c:showCatName val="0"/>
          <c:showSerName val="0"/>
          <c:showPercent val="0"/>
          <c:showBubbleSize val="0"/>
        </c:dLbls>
        <c:gapWidth val="65"/>
        <c:axId val="1234798336"/>
        <c:axId val="1240444768"/>
      </c:barChart>
      <c:catAx>
        <c:axId val="123479833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240444768"/>
        <c:crosses val="autoZero"/>
        <c:auto val="1"/>
        <c:lblAlgn val="ctr"/>
        <c:lblOffset val="100"/>
        <c:noMultiLvlLbl val="0"/>
      </c:catAx>
      <c:valAx>
        <c:axId val="1240444768"/>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2347983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B005D5-F168-45FD-B0B4-124A1A9C971B}" type="datetimeFigureOut">
              <a:rPr lang="en-US" smtClean="0"/>
              <a:pPr/>
              <a:t>6/25/2020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96B021-B078-4B13-92C5-ADDF18473AE2}" type="slidenum">
              <a:rPr lang="en-US" smtClean="0"/>
              <a:pPr/>
              <a:t>‹#›</a:t>
            </a:fld>
            <a:endParaRPr lang="en-US"/>
          </a:p>
        </p:txBody>
      </p:sp>
    </p:spTree>
    <p:extLst>
      <p:ext uri="{BB962C8B-B14F-4D97-AF65-F5344CB8AC3E}">
        <p14:creationId xmlns:p14="http://schemas.microsoft.com/office/powerpoint/2010/main" val="1251280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E6EA2A-5DB2-6E46-BD20-4D35A67B251E}" type="slidenum">
              <a:rPr lang="en-US" smtClean="0"/>
              <a:pPr/>
              <a:t>1</a:t>
            </a:fld>
            <a:endParaRPr lang="en-US" dirty="0"/>
          </a:p>
        </p:txBody>
      </p:sp>
    </p:spTree>
    <p:extLst>
      <p:ext uri="{BB962C8B-B14F-4D97-AF65-F5344CB8AC3E}">
        <p14:creationId xmlns:p14="http://schemas.microsoft.com/office/powerpoint/2010/main" val="457199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842561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117669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As I said earlier it’s great that all refugees are getting screened upon entry but </a:t>
            </a:r>
            <a:r>
              <a:rPr lang="en-US" sz="1800" baseline="0" dirty="0"/>
              <a:t>s</a:t>
            </a:r>
            <a:r>
              <a:rPr lang="en-US" sz="1800" dirty="0"/>
              <a:t>creening focuses on infectious diseases and mental health issues ; UC Davis/Sacramento</a:t>
            </a:r>
            <a:r>
              <a:rPr lang="en-US" sz="1800" baseline="0" dirty="0"/>
              <a:t> has MOU with the county DOH and UC Davis which MOU with community organizations , so  </a:t>
            </a:r>
            <a:r>
              <a:rPr lang="en-US" sz="1800" dirty="0"/>
              <a:t>if a refugee or SIV holder screens positive for PTSD or depression they are being referred to culturally appropriate mental health services. But we have </a:t>
            </a:r>
            <a:r>
              <a:rPr lang="en-US" sz="1800" baseline="0" dirty="0"/>
              <a:t>no similar system and follow up with primary care,</a:t>
            </a:r>
            <a:r>
              <a:rPr lang="en-US" sz="1800" dirty="0"/>
              <a:t> it varies by localities whether referrals to primary care are followed up with navigators or other support or whether refugees are left to “sink or swim” So I could tell you some beautiful examples, but also horror stories, fact is that there is no standard or accountability </a:t>
            </a:r>
            <a:endParaRPr lang="en-US" sz="1800" baseline="0" dirty="0"/>
          </a:p>
        </p:txBody>
      </p:sp>
      <p:sp>
        <p:nvSpPr>
          <p:cNvPr id="4" name="Slide Number Placeholder 3"/>
          <p:cNvSpPr>
            <a:spLocks noGrp="1"/>
          </p:cNvSpPr>
          <p:nvPr>
            <p:ph type="sldNum" sz="quarter" idx="10"/>
          </p:nvPr>
        </p:nvSpPr>
        <p:spPr/>
        <p:txBody>
          <a:bodyPr/>
          <a:lstStyle/>
          <a:p>
            <a:fld id="{F396B021-B078-4B13-92C5-ADDF18473AE2}" type="slidenum">
              <a:rPr lang="en-US" smtClean="0"/>
              <a:pPr/>
              <a:t>18</a:t>
            </a:fld>
            <a:endParaRPr lang="en-US"/>
          </a:p>
        </p:txBody>
      </p:sp>
    </p:spTree>
    <p:extLst>
      <p:ext uri="{BB962C8B-B14F-4D97-AF65-F5344CB8AC3E}">
        <p14:creationId xmlns:p14="http://schemas.microsoft.com/office/powerpoint/2010/main" val="3778319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wanted to </a:t>
            </a:r>
            <a:r>
              <a:rPr lang="en-US" dirty="0" err="1"/>
              <a:t>giveyou</a:t>
            </a:r>
            <a:r>
              <a:rPr lang="en-US" dirty="0"/>
              <a:t> one example about a topic that is dear to me, which is access to family planning services and preconception care. At the federal interview women are asked:</a:t>
            </a:r>
          </a:p>
          <a:p>
            <a:endParaRPr lang="en-US" dirty="0"/>
          </a:p>
          <a:p>
            <a:endParaRPr lang="en-US" dirty="0"/>
          </a:p>
          <a:p>
            <a:endParaRPr lang="en-US" dirty="0"/>
          </a:p>
          <a:p>
            <a:r>
              <a:rPr lang="en-US" dirty="0"/>
              <a:t>But at no point is </a:t>
            </a:r>
            <a:r>
              <a:rPr lang="en-US" dirty="0" err="1"/>
              <a:t>hse</a:t>
            </a:r>
            <a:r>
              <a:rPr lang="en-US" dirty="0"/>
              <a:t> asked whether she wants to get pregnant and whether she needs contraception </a:t>
            </a:r>
          </a:p>
          <a:p>
            <a:endParaRPr lang="en-US" dirty="0"/>
          </a:p>
          <a:p>
            <a:endParaRPr lang="en-US" dirty="0"/>
          </a:p>
          <a:p>
            <a:r>
              <a:rPr lang="en-US" dirty="0"/>
              <a:t>So a woman is asked </a:t>
            </a:r>
            <a:r>
              <a:rPr lang="en-US" dirty="0" err="1"/>
              <a:t>whetehr</a:t>
            </a:r>
            <a:r>
              <a:rPr lang="en-US" dirty="0"/>
              <a:t> she</a:t>
            </a:r>
            <a:r>
              <a:rPr lang="en-US" baseline="0" dirty="0"/>
              <a:t> is pregnant (</a:t>
            </a:r>
            <a:r>
              <a:rPr lang="en-US" baseline="0" dirty="0" err="1"/>
              <a:t>anto</a:t>
            </a:r>
            <a:r>
              <a:rPr lang="en-US" baseline="0" dirty="0"/>
              <a:t> make sure that </a:t>
            </a:r>
            <a:r>
              <a:rPr lang="en-US" baseline="0" dirty="0" err="1"/>
              <a:t>hse</a:t>
            </a:r>
            <a:r>
              <a:rPr lang="en-US" baseline="0" dirty="0"/>
              <a:t> enters </a:t>
            </a:r>
            <a:r>
              <a:rPr lang="en-US" baseline="0" dirty="0" err="1"/>
              <a:t>prental</a:t>
            </a:r>
            <a:r>
              <a:rPr lang="en-US" baseline="0" dirty="0"/>
              <a:t> care services if needed) how many pregnancies she had, but not whether she needs any </a:t>
            </a:r>
            <a:r>
              <a:rPr lang="en-US" baseline="0" dirty="0" err="1"/>
              <a:t>contracptive</a:t>
            </a:r>
            <a:r>
              <a:rPr lang="en-US" baseline="0" dirty="0"/>
              <a:t> method or childbearing intentions. It is up to the states toad additional </a:t>
            </a:r>
            <a:r>
              <a:rPr lang="en-US" baseline="0" dirty="0" err="1"/>
              <a:t>quesiotns</a:t>
            </a:r>
            <a:r>
              <a:rPr lang="en-US" baseline="0" dirty="0"/>
              <a:t> but they don </a:t>
            </a:r>
            <a:r>
              <a:rPr lang="en-US" baseline="0" dirty="0" err="1"/>
              <a:t>ot</a:t>
            </a:r>
            <a:r>
              <a:rPr lang="en-US" baseline="0" dirty="0"/>
              <a:t> get reimbursed for it , so Colorado added the One Key question to its screening form but California Office of Refugee </a:t>
            </a:r>
            <a:r>
              <a:rPr lang="en-US" baseline="0" dirty="0" err="1"/>
              <a:t>Helath</a:t>
            </a:r>
            <a:r>
              <a:rPr lang="en-US" baseline="0" dirty="0"/>
              <a:t> was like no way we can’t burden the </a:t>
            </a:r>
            <a:r>
              <a:rPr lang="en-US" baseline="0" dirty="0" err="1"/>
              <a:t>helath</a:t>
            </a:r>
            <a:r>
              <a:rPr lang="en-US" baseline="0" dirty="0"/>
              <a:t> provider with additional unreimbursed questions. </a:t>
            </a:r>
            <a:r>
              <a:rPr lang="en-US" dirty="0" err="1"/>
              <a:t>rado</a:t>
            </a:r>
            <a:r>
              <a:rPr lang="en-US" baseline="0" dirty="0"/>
              <a:t> added question on contraceptive use)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96B021-B078-4B13-92C5-ADDF18473A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3093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when I thought I was talking about the moon, I</a:t>
            </a:r>
            <a:r>
              <a:rPr lang="en-US" baseline="0" dirty="0"/>
              <a:t> learned form my co authors that Canada developed a whole </a:t>
            </a:r>
            <a:r>
              <a:rPr lang="en-US" baseline="0" dirty="0" err="1"/>
              <a:t>syststm</a:t>
            </a:r>
            <a:r>
              <a:rPr lang="en-US" baseline="0" dirty="0"/>
              <a:t> of evidence based guidelines </a:t>
            </a:r>
          </a:p>
          <a:p>
            <a:endParaRPr lang="en-US" baseline="0" dirty="0"/>
          </a:p>
          <a:p>
            <a:endParaRPr lang="en-US" baseline="0" dirty="0"/>
          </a:p>
          <a:p>
            <a:r>
              <a:rPr lang="en-US" sz="1200" dirty="0">
                <a:latin typeface="Arial" panose="020B0604020202020204" pitchFamily="34" charset="0"/>
                <a:cs typeface="Arial" panose="020B0604020202020204" pitchFamily="34" charset="0"/>
              </a:rPr>
              <a:t>Target: Primary care practitioner</a:t>
            </a:r>
          </a:p>
          <a:p>
            <a:r>
              <a:rPr lang="en-US" sz="1200" dirty="0">
                <a:latin typeface="Arial" panose="020B0604020202020204" pitchFamily="34" charset="0"/>
                <a:cs typeface="Arial" panose="020B0604020202020204" pitchFamily="34" charset="0"/>
              </a:rPr>
              <a:t>Encourage use of checklists and algorithms for systematic assessment</a:t>
            </a:r>
          </a:p>
          <a:p>
            <a:r>
              <a:rPr lang="en-US" sz="1200" dirty="0">
                <a:latin typeface="Arial" panose="020B0604020202020204" pitchFamily="34" charset="0"/>
                <a:cs typeface="Arial" panose="020B0604020202020204" pitchFamily="34" charset="0"/>
              </a:rPr>
              <a:t>Implementation of recommendations may take 3-4 visits</a:t>
            </a:r>
          </a:p>
          <a:p>
            <a:endParaRPr lang="en-US" dirty="0"/>
          </a:p>
        </p:txBody>
      </p:sp>
      <p:sp>
        <p:nvSpPr>
          <p:cNvPr id="4" name="Slide Number Placeholder 3"/>
          <p:cNvSpPr>
            <a:spLocks noGrp="1"/>
          </p:cNvSpPr>
          <p:nvPr>
            <p:ph type="sldNum" sz="quarter" idx="10"/>
          </p:nvPr>
        </p:nvSpPr>
        <p:spPr/>
        <p:txBody>
          <a:bodyPr/>
          <a:lstStyle/>
          <a:p>
            <a:fld id="{F396B021-B078-4B13-92C5-ADDF18473AE2}" type="slidenum">
              <a:rPr lang="en-US" smtClean="0"/>
              <a:pPr/>
              <a:t>20</a:t>
            </a:fld>
            <a:endParaRPr lang="en-US"/>
          </a:p>
        </p:txBody>
      </p:sp>
    </p:spTree>
    <p:extLst>
      <p:ext uri="{BB962C8B-B14F-4D97-AF65-F5344CB8AC3E}">
        <p14:creationId xmlns:p14="http://schemas.microsoft.com/office/powerpoint/2010/main" val="2657769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process</a:t>
            </a:r>
          </a:p>
          <a:p>
            <a:r>
              <a:rPr lang="en-US" dirty="0"/>
              <a:t>more akin to the delivery of well-baby care than to an annual</a:t>
            </a:r>
          </a:p>
          <a:p>
            <a:r>
              <a:rPr lang="en-US" dirty="0"/>
              <a:t>examination.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96B021-B078-4B13-92C5-ADDF18473A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5621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96B021-B078-4B13-92C5-ADDF18473A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1036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California</a:t>
            </a:r>
            <a:r>
              <a:rPr lang="en-US" baseline="0" dirty="0"/>
              <a:t> post arrival visit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4.8% tested positive for being pregnant at the time of the assessment. Of the reported infectious diseases, 1.3% tested positive for chlamydia while 0.6% tested positive for syphilis.  </a:t>
            </a:r>
          </a:p>
          <a:p>
            <a:endParaRPr lang="en-US" dirty="0"/>
          </a:p>
          <a:p>
            <a:endParaRPr lang="en-US" dirty="0"/>
          </a:p>
          <a:p>
            <a:r>
              <a:rPr lang="en-US" dirty="0"/>
              <a:t>undetected health problems like anemia and hypertension</a:t>
            </a:r>
          </a:p>
          <a:p>
            <a:r>
              <a:rPr lang="en-US" dirty="0"/>
              <a:t>Iraqi, Somali, and Bhutanese refugees reported delayed initiation of pre- natal care and had fewer prenatal visits compared to US-born populations </a:t>
            </a:r>
          </a:p>
          <a:p>
            <a:r>
              <a:rPr lang="en-US" dirty="0"/>
              <a:t>refugee populations had higher rates of Cesarean sections, stillbirths, preterm births, and lower birth weights among infants </a:t>
            </a:r>
          </a:p>
          <a:p>
            <a:r>
              <a:rPr lang="en-US" dirty="0"/>
              <a:t>Post-partum depression also occurred, but many women did not understand what this was, which prevented them from obtaining necessary treatment</a:t>
            </a:r>
          </a:p>
          <a:p>
            <a:endParaRPr lang="en-US" dirty="0"/>
          </a:p>
          <a:p>
            <a:endParaRPr lang="en-US" dirty="0"/>
          </a:p>
          <a:p>
            <a:r>
              <a:rPr lang="en" sz="1200" dirty="0">
                <a:solidFill>
                  <a:schemeClr val="dk1"/>
                </a:solidFill>
                <a:latin typeface="Times New Roman"/>
                <a:ea typeface="Times New Roman"/>
                <a:cs typeface="Times New Roman"/>
                <a:sym typeface="Times New Roman"/>
              </a:rPr>
              <a:t>Access and utilization of SRH care which includes family planning, maternity care, cancer or sexually transmitted disease prevention) could improve individual reproductive health autonomy, prevent unintended pregnancy, reduce abortion, and improve women long-term physical and mental wellbeing</a:t>
            </a:r>
            <a:endParaRPr lang="en-US" dirty="0"/>
          </a:p>
        </p:txBody>
      </p:sp>
      <p:sp>
        <p:nvSpPr>
          <p:cNvPr id="4" name="Slide Number Placeholder 3"/>
          <p:cNvSpPr>
            <a:spLocks noGrp="1"/>
          </p:cNvSpPr>
          <p:nvPr>
            <p:ph type="sldNum" sz="quarter" idx="10"/>
          </p:nvPr>
        </p:nvSpPr>
        <p:spPr/>
        <p:txBody>
          <a:bodyPr/>
          <a:lstStyle/>
          <a:p>
            <a:fld id="{7E9FF225-CD85-48CA-9E0C-D716950EADF1}" type="slidenum">
              <a:rPr lang="en-US" smtClean="0"/>
              <a:t>23</a:t>
            </a:fld>
            <a:endParaRPr lang="en-US"/>
          </a:p>
        </p:txBody>
      </p:sp>
    </p:spTree>
    <p:extLst>
      <p:ext uri="{BB962C8B-B14F-4D97-AF65-F5344CB8AC3E}">
        <p14:creationId xmlns:p14="http://schemas.microsoft.com/office/powerpoint/2010/main" val="2682356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FF225-CD85-48CA-9E0C-D716950EAD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8743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if we look at the</a:t>
            </a:r>
            <a:r>
              <a:rPr lang="en-US" dirty="0"/>
              <a:t> stages of the transition from the native country to the </a:t>
            </a:r>
            <a:r>
              <a:rPr lang="en-US" dirty="0" err="1"/>
              <a:t>recieing</a:t>
            </a:r>
            <a:r>
              <a:rPr lang="en-US" dirty="0"/>
              <a:t> country, w</a:t>
            </a:r>
            <a:r>
              <a:rPr lang="en-US" baseline="0" dirty="0"/>
              <a:t>e usually focus on the second row, the </a:t>
            </a:r>
            <a:r>
              <a:rPr lang="en-US" baseline="0" dirty="0" err="1"/>
              <a:t>confviolence</a:t>
            </a:r>
            <a:r>
              <a:rPr lang="en-US" baseline="0" dirty="0"/>
              <a:t> originated in the conflict (war, torture) but refugees may have already had precarious access to health care prior to any conflict </a:t>
            </a:r>
          </a:p>
          <a:p>
            <a:endParaRPr lang="en-US" baseline="0" dirty="0"/>
          </a:p>
          <a:p>
            <a:r>
              <a:rPr lang="en-US" baseline="0" dirty="0"/>
              <a:t>They may have been exposed to threats , exploitation, violence during the transition for example</a:t>
            </a:r>
          </a:p>
          <a:p>
            <a:r>
              <a:rPr lang="en-US" dirty="0"/>
              <a:t>But may also be suffering discrimination, barriers to care </a:t>
            </a:r>
          </a:p>
        </p:txBody>
      </p:sp>
      <p:sp>
        <p:nvSpPr>
          <p:cNvPr id="4" name="Slide Number Placeholder 3"/>
          <p:cNvSpPr>
            <a:spLocks noGrp="1"/>
          </p:cNvSpPr>
          <p:nvPr>
            <p:ph type="sldNum" sz="quarter" idx="10"/>
          </p:nvPr>
        </p:nvSpPr>
        <p:spPr/>
        <p:txBody>
          <a:bodyPr/>
          <a:lstStyle/>
          <a:p>
            <a:fld id="{F396B021-B078-4B13-92C5-ADDF18473AE2}" type="slidenum">
              <a:rPr lang="en-US" smtClean="0"/>
              <a:pPr/>
              <a:t>36</a:t>
            </a:fld>
            <a:endParaRPr lang="en-US"/>
          </a:p>
        </p:txBody>
      </p:sp>
    </p:spTree>
    <p:extLst>
      <p:ext uri="{BB962C8B-B14F-4D97-AF65-F5344CB8AC3E}">
        <p14:creationId xmlns:p14="http://schemas.microsoft.com/office/powerpoint/2010/main" val="3783089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it is a pleasure to be here and talk to you about health and health care for refugees who arrive in high resource countries. Only</a:t>
            </a:r>
            <a:r>
              <a:rPr lang="en-US" baseline="0" dirty="0"/>
              <a:t> 16% of all refugees resettled</a:t>
            </a:r>
            <a:r>
              <a:rPr lang="en-US" dirty="0"/>
              <a:t> by the UNHCR </a:t>
            </a:r>
            <a:r>
              <a:rPr lang="en-US" baseline="0" dirty="0"/>
              <a:t> are resettled in countries such has EU, Canada, USA and Australia; </a:t>
            </a:r>
            <a:r>
              <a:rPr lang="en-US" dirty="0"/>
              <a:t>In this table I show the various pathways of survivors of persecution or organized violence to high resource countries. So on the very left you see internally displaced who have to leave their home but stay within their national borders.  </a:t>
            </a:r>
            <a:r>
              <a:rPr lang="en-US" baseline="0" dirty="0"/>
              <a:t> However, in addition to refugees who are screened by the UNHCR and foreign embassies and then resettled in the high resource countries, there is also a considerable number of asylum applicants who entered the country with another status and request asylum once they are in the country</a:t>
            </a:r>
            <a:r>
              <a:rPr lang="en-US" dirty="0"/>
              <a:t> and may get the asylum granted (and then become a legal resident) or not (then you stay undocumented or return to your country). And all those differences impact the type of support that an individual receives.  </a:t>
            </a:r>
            <a:r>
              <a:rPr lang="en-US" baseline="0" dirty="0"/>
              <a:t> </a:t>
            </a:r>
          </a:p>
          <a:p>
            <a:endParaRPr lang="en-US" baseline="0" dirty="0"/>
          </a:p>
          <a:p>
            <a:endParaRPr lang="en-US" baseline="0" dirty="0"/>
          </a:p>
          <a:p>
            <a:pPr marL="457200" indent="-457200">
              <a:buFont typeface="Arial" panose="020B0604020202020204" pitchFamily="34" charset="0"/>
              <a:buChar char="•"/>
            </a:pPr>
            <a:r>
              <a:rPr lang="en-US" sz="1200" dirty="0">
                <a:latin typeface="Arial" panose="020B0604020202020204" pitchFamily="34" charset="0"/>
                <a:cs typeface="Arial" panose="020B0604020202020204" pitchFamily="34" charset="0"/>
              </a:rPr>
              <a:t>Specific date of entry</a:t>
            </a:r>
          </a:p>
          <a:p>
            <a:pPr marL="457200" indent="-457200">
              <a:buFont typeface="Arial" panose="020B0604020202020204" pitchFamily="34" charset="0"/>
              <a:buChar char="•"/>
            </a:pPr>
            <a:r>
              <a:rPr lang="en-US" sz="1200" dirty="0">
                <a:latin typeface="Arial" panose="020B0604020202020204" pitchFamily="34" charset="0"/>
                <a:cs typeface="Arial" panose="020B0604020202020204" pitchFamily="34" charset="0"/>
              </a:rPr>
              <a:t>Standardized health exam at entry to US</a:t>
            </a:r>
          </a:p>
          <a:p>
            <a:pPr marL="457200" indent="-457200">
              <a:buFont typeface="Arial" panose="020B0604020202020204" pitchFamily="34" charset="0"/>
              <a:buChar char="•"/>
            </a:pPr>
            <a:r>
              <a:rPr lang="en-US" sz="1200" dirty="0">
                <a:latin typeface="Arial" panose="020B0604020202020204" pitchFamily="34" charset="0"/>
                <a:cs typeface="Arial" panose="020B0604020202020204" pitchFamily="34" charset="0"/>
              </a:rPr>
              <a:t>Support from resettlement agencies to integrate, including “cultural orientation” and Medicaid enrollment assistance (90 days) </a:t>
            </a:r>
          </a:p>
          <a:p>
            <a:pPr marL="457200" indent="-457200">
              <a:buFont typeface="Arial" panose="020B0604020202020204" pitchFamily="34" charset="0"/>
              <a:buChar char="•"/>
            </a:pPr>
            <a:r>
              <a:rPr lang="en-US" sz="1200" dirty="0">
                <a:latin typeface="Arial" panose="020B0604020202020204" pitchFamily="34" charset="0"/>
                <a:cs typeface="Arial" panose="020B0604020202020204" pitchFamily="34" charset="0"/>
              </a:rPr>
              <a:t>Eligible for Medicaid for at least eight months</a:t>
            </a:r>
          </a:p>
          <a:p>
            <a:pPr marL="457200" indent="-457200">
              <a:buFont typeface="Arial" panose="020B0604020202020204" pitchFamily="34" charset="0"/>
              <a:buChar char="•"/>
            </a:pPr>
            <a:r>
              <a:rPr lang="en-US" sz="1200" dirty="0">
                <a:latin typeface="Arial" panose="020B0604020202020204" pitchFamily="34" charset="0"/>
                <a:cs typeface="Arial" panose="020B0604020202020204" pitchFamily="34" charset="0"/>
              </a:rPr>
              <a:t>Accelerated path to citizenship</a:t>
            </a:r>
          </a:p>
          <a:p>
            <a:endParaRPr lang="en-US" baseline="0" dirty="0"/>
          </a:p>
        </p:txBody>
      </p:sp>
      <p:sp>
        <p:nvSpPr>
          <p:cNvPr id="4" name="Slide Number Placeholder 3"/>
          <p:cNvSpPr>
            <a:spLocks noGrp="1"/>
          </p:cNvSpPr>
          <p:nvPr>
            <p:ph type="sldNum" sz="quarter" idx="10"/>
          </p:nvPr>
        </p:nvSpPr>
        <p:spPr/>
        <p:txBody>
          <a:bodyPr/>
          <a:lstStyle/>
          <a:p>
            <a:fld id="{F396B021-B078-4B13-92C5-ADDF18473AE2}" type="slidenum">
              <a:rPr lang="en-US" smtClean="0"/>
              <a:pPr/>
              <a:t>4</a:t>
            </a:fld>
            <a:endParaRPr lang="en-US" dirty="0"/>
          </a:p>
        </p:txBody>
      </p:sp>
    </p:spTree>
    <p:extLst>
      <p:ext uri="{BB962C8B-B14F-4D97-AF65-F5344CB8AC3E}">
        <p14:creationId xmlns:p14="http://schemas.microsoft.com/office/powerpoint/2010/main" val="2405696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72432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720728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Furthermore, refugee resettlement in the US is a local</a:t>
            </a:r>
            <a:r>
              <a:rPr lang="en-US" baseline="0" dirty="0"/>
              <a:t> matter, refugees are assigned  to states (a refugee arrival can go wherever they want</a:t>
            </a:r>
            <a:r>
              <a:rPr lang="en-US" dirty="0"/>
              <a:t> to but they only receive resettlement support in the location they are assigned to) </a:t>
            </a:r>
            <a:r>
              <a:rPr lang="en-US" baseline="0" dirty="0"/>
              <a:t> One in five refugees resettle in California or Texas and half </a:t>
            </a:r>
            <a:r>
              <a:rPr lang="en-US" baseline="0" dirty="0" err="1"/>
              <a:t>fo</a:t>
            </a:r>
            <a:r>
              <a:rPr lang="en-US" baseline="0" dirty="0"/>
              <a:t> the refugees resettle in 10 of the 50 US states. </a:t>
            </a:r>
            <a:endParaRPr lang="en-US" dirty="0"/>
          </a:p>
        </p:txBody>
      </p:sp>
      <p:sp>
        <p:nvSpPr>
          <p:cNvPr id="4" name="Slide Number Placeholder 3"/>
          <p:cNvSpPr>
            <a:spLocks noGrp="1"/>
          </p:cNvSpPr>
          <p:nvPr>
            <p:ph type="sldNum" sz="quarter" idx="10"/>
          </p:nvPr>
        </p:nvSpPr>
        <p:spPr/>
        <p:txBody>
          <a:bodyPr/>
          <a:lstStyle/>
          <a:p>
            <a:fld id="{F396B021-B078-4B13-92C5-ADDF18473AE2}" type="slidenum">
              <a:rPr lang="en-US" smtClean="0"/>
              <a:pPr/>
              <a:t>9</a:t>
            </a:fld>
            <a:endParaRPr lang="en-US"/>
          </a:p>
        </p:txBody>
      </p:sp>
    </p:spTree>
    <p:extLst>
      <p:ext uri="{BB962C8B-B14F-4D97-AF65-F5344CB8AC3E}">
        <p14:creationId xmlns:p14="http://schemas.microsoft.com/office/powerpoint/2010/main" val="3529406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Individuals who come with a Special Immigrant </a:t>
            </a:r>
            <a:r>
              <a:rPr lang="en-US" dirty="0" err="1"/>
              <a:t>Visum</a:t>
            </a:r>
            <a:r>
              <a:rPr lang="en-US" dirty="0"/>
              <a:t> receive the same resettlement support as refugees but are not listed in the refugee statistics. They are nationals who worked for at least 2 years for the US as part of the wars in Afghanistan and Iraq and are now threatened and in fear of prosecution because of their collaboration with the US.  Asylum applicants do not have any support or health screening upon arrival to the US and eligibility for Medicaid varies by state.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So if you</a:t>
            </a:r>
            <a:r>
              <a:rPr lang="en-US" sz="1200" baseline="0" dirty="0">
                <a:latin typeface="Arial" panose="020B0604020202020204" pitchFamily="34" charset="0"/>
                <a:cs typeface="Arial" panose="020B0604020202020204" pitchFamily="34" charset="0"/>
              </a:rPr>
              <a:t> want to estimate the extent of refugee arrivals in a region or county, you have to look at 3 different tables : refugee arrivals, </a:t>
            </a:r>
            <a:r>
              <a:rPr lang="en-US" sz="1200" baseline="0" dirty="0" err="1">
                <a:latin typeface="Arial" panose="020B0604020202020204" pitchFamily="34" charset="0"/>
                <a:cs typeface="Arial" panose="020B0604020202020204" pitchFamily="34" charset="0"/>
              </a:rPr>
              <a:t>asyless</a:t>
            </a:r>
            <a:r>
              <a:rPr lang="en-US" sz="1200" baseline="0" dirty="0">
                <a:latin typeface="Arial" panose="020B0604020202020204" pitchFamily="34" charset="0"/>
                <a:cs typeface="Arial" panose="020B0604020202020204" pitchFamily="34" charset="0"/>
              </a:rPr>
              <a:t>, and SIV.</a:t>
            </a:r>
            <a:r>
              <a:rPr lang="en-US" sz="1200"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F396B021-B078-4B13-92C5-ADDF18473AE2}" type="slidenum">
              <a:rPr lang="en-US" smtClean="0"/>
              <a:pPr/>
              <a:t>11</a:t>
            </a:fld>
            <a:endParaRPr lang="en-US"/>
          </a:p>
        </p:txBody>
      </p:sp>
    </p:spTree>
    <p:extLst>
      <p:ext uri="{BB962C8B-B14F-4D97-AF65-F5344CB8AC3E}">
        <p14:creationId xmlns:p14="http://schemas.microsoft.com/office/powerpoint/2010/main" val="995814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97730"/>
            <a:ext cx="5486400" cy="4114800"/>
          </a:xfrm>
        </p:spPr>
        <p:txBody>
          <a:bodyPr/>
          <a:lstStyle/>
          <a:p>
            <a:r>
              <a:rPr lang="en-US" dirty="0"/>
              <a:t>And then within each state, refugees</a:t>
            </a:r>
            <a:r>
              <a:rPr lang="en-US" baseline="0" dirty="0"/>
              <a:t> are only resettled in certain counties, in California 3 out of her 58 counties receive most of the refugees and SIV arrivals. Note that SD and LA have large numbers of </a:t>
            </a:r>
            <a:r>
              <a:rPr lang="en-US" baseline="0" dirty="0" err="1"/>
              <a:t>refguees</a:t>
            </a:r>
            <a:r>
              <a:rPr lang="en-US" baseline="0" dirty="0"/>
              <a:t> but Sacramento a high number of SIVs from Afghanistan and Iraq. Only when you combine those two statistics, you</a:t>
            </a:r>
            <a:r>
              <a:rPr lang="en-US" dirty="0"/>
              <a:t> see that Sacramento has had an enormous influx of individuals coming from conflict areas. So three of the 10 </a:t>
            </a:r>
            <a:r>
              <a:rPr lang="en-US" baseline="0" dirty="0"/>
              <a:t>UC </a:t>
            </a:r>
            <a:r>
              <a:rPr lang="en-US" baseline="0" dirty="0" err="1"/>
              <a:t>campuse</a:t>
            </a:r>
            <a:r>
              <a:rPr lang="en-US" baseline="0" dirty="0"/>
              <a:t> are located in the </a:t>
            </a:r>
            <a:r>
              <a:rPr lang="en-US" dirty="0"/>
              <a:t>major hubs</a:t>
            </a:r>
          </a:p>
        </p:txBody>
      </p:sp>
      <p:sp>
        <p:nvSpPr>
          <p:cNvPr id="4" name="Slide Number Placeholder 3"/>
          <p:cNvSpPr>
            <a:spLocks noGrp="1"/>
          </p:cNvSpPr>
          <p:nvPr>
            <p:ph type="sldNum" sz="quarter" idx="10"/>
          </p:nvPr>
        </p:nvSpPr>
        <p:spPr/>
        <p:txBody>
          <a:bodyPr/>
          <a:lstStyle/>
          <a:p>
            <a:fld id="{F396B021-B078-4B13-92C5-ADDF18473AE2}" type="slidenum">
              <a:rPr lang="en-US" smtClean="0"/>
              <a:pPr/>
              <a:t>12</a:t>
            </a:fld>
            <a:endParaRPr lang="en-US"/>
          </a:p>
        </p:txBody>
      </p:sp>
    </p:spTree>
    <p:extLst>
      <p:ext uri="{BB962C8B-B14F-4D97-AF65-F5344CB8AC3E}">
        <p14:creationId xmlns:p14="http://schemas.microsoft.com/office/powerpoint/2010/main" val="4162156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FF225-CD85-48CA-9E0C-D716950EADF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6358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771363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bixby_ppt_title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048000" y="3200400"/>
            <a:ext cx="5305034" cy="1470025"/>
          </a:xfrm>
        </p:spPr>
        <p:txBody>
          <a:bodyPr/>
          <a:lstStyle>
            <a:lvl1pPr algn="l">
              <a:defRPr b="0" i="0">
                <a:solidFill>
                  <a:schemeClr val="bg1"/>
                </a:solidFill>
                <a:latin typeface="+mj-lt"/>
                <a:cs typeface="Helvetica Neue Light"/>
              </a:defRPr>
            </a:lvl1pPr>
          </a:lstStyle>
          <a:p>
            <a:r>
              <a:rPr lang="en-US"/>
              <a:t>Click to edit Master title style</a:t>
            </a:r>
            <a:endParaRPr lang="en-US" dirty="0"/>
          </a:p>
        </p:txBody>
      </p:sp>
      <p:sp>
        <p:nvSpPr>
          <p:cNvPr id="3" name="Subtitle 2"/>
          <p:cNvSpPr>
            <a:spLocks noGrp="1"/>
          </p:cNvSpPr>
          <p:nvPr>
            <p:ph type="subTitle" idx="1"/>
          </p:nvPr>
        </p:nvSpPr>
        <p:spPr>
          <a:xfrm>
            <a:off x="3060700" y="4670425"/>
            <a:ext cx="5228834" cy="1752600"/>
          </a:xfrm>
          <a:prstGeom prst="rect">
            <a:avLst/>
          </a:prstGeom>
        </p:spPr>
        <p:txBody>
          <a:bodyPr/>
          <a:lstStyle>
            <a:lvl1pPr marL="0" indent="0" algn="l">
              <a:buNone/>
              <a:defRPr b="0" i="0">
                <a:solidFill>
                  <a:schemeClr val="bg1"/>
                </a:solidFill>
                <a:latin typeface="Helvetica Neue Light"/>
                <a:cs typeface="Helvetica Neue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ext Placeholder 3"/>
          <p:cNvSpPr>
            <a:spLocks noGrp="1"/>
          </p:cNvSpPr>
          <p:nvPr>
            <p:ph type="body" sz="half" idx="2" hasCustomPrompt="1"/>
          </p:nvPr>
        </p:nvSpPr>
        <p:spPr>
          <a:xfrm>
            <a:off x="546100" y="3170238"/>
            <a:ext cx="1928812" cy="1262062"/>
          </a:xfrm>
          <a:prstGeom prst="rect">
            <a:avLst/>
          </a:prstGeom>
        </p:spPr>
        <p:txBody>
          <a:bodyPr/>
          <a:lstStyle>
            <a:lvl1pPr marL="0" indent="0" algn="l">
              <a:buNone/>
              <a:defRPr lang="en-US" sz="1400" b="0" i="0" u="none" kern="1200" dirty="0" smtClean="0">
                <a:solidFill>
                  <a:schemeClr val="accent6">
                    <a:lumMod val="40000"/>
                    <a:lumOff val="60000"/>
                  </a:schemeClr>
                </a:solidFill>
                <a:latin typeface="Helvetica Neue Light"/>
                <a:cs typeface="HelveticaNeueLT Std 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400" b="0" i="0" u="sng" kern="1200" dirty="0">
                <a:solidFill>
                  <a:schemeClr val="bg1"/>
                </a:solidFill>
                <a:latin typeface="Helvetica Neue Light"/>
                <a:ea typeface="+mj-ea"/>
                <a:cs typeface="Helvetica Neue Light"/>
              </a:rPr>
              <a:t>Authorship</a:t>
            </a:r>
            <a:r>
              <a:rPr lang="en-US" sz="1400" b="0" i="0" u="sng" kern="1200" baseline="0" dirty="0">
                <a:solidFill>
                  <a:schemeClr val="bg1"/>
                </a:solidFill>
                <a:latin typeface="Helvetica Neue Light"/>
                <a:ea typeface="+mj-ea"/>
                <a:cs typeface="Helvetica Neue Light"/>
              </a:rPr>
              <a:t> Line</a:t>
            </a:r>
          </a:p>
          <a:p>
            <a:r>
              <a:rPr lang="en-US" sz="1400" dirty="0" err="1">
                <a:solidFill>
                  <a:schemeClr val="bg1"/>
                </a:solidFill>
              </a:rPr>
              <a:t>Lorem</a:t>
            </a:r>
            <a:r>
              <a:rPr lang="en-US" sz="1400" dirty="0">
                <a:solidFill>
                  <a:schemeClr val="bg1"/>
                </a:solidFill>
              </a:rPr>
              <a:t> </a:t>
            </a:r>
            <a:r>
              <a:rPr lang="en-US" sz="1400" dirty="0" err="1">
                <a:solidFill>
                  <a:schemeClr val="bg1"/>
                </a:solidFill>
              </a:rPr>
              <a:t>ipsum</a:t>
            </a:r>
            <a:r>
              <a:rPr lang="en-US" sz="1400" dirty="0">
                <a:solidFill>
                  <a:schemeClr val="bg1"/>
                </a:solidFill>
              </a:rPr>
              <a:t> dolor </a:t>
            </a:r>
          </a:p>
          <a:p>
            <a:r>
              <a:rPr lang="en-US" sz="1400" dirty="0">
                <a:solidFill>
                  <a:schemeClr val="bg1"/>
                </a:solidFill>
              </a:rPr>
              <a:t>sit </a:t>
            </a:r>
            <a:r>
              <a:rPr lang="en-US" sz="1400" dirty="0" err="1">
                <a:solidFill>
                  <a:schemeClr val="bg1"/>
                </a:solidFill>
              </a:rPr>
              <a:t>amet</a:t>
            </a:r>
            <a:r>
              <a:rPr lang="en-US" sz="1400" dirty="0">
                <a:solidFill>
                  <a:schemeClr val="bg1"/>
                </a:solidFill>
              </a:rPr>
              <a:t>, </a:t>
            </a:r>
            <a:r>
              <a:rPr lang="en-US" sz="1400" dirty="0" err="1">
                <a:solidFill>
                  <a:schemeClr val="bg1"/>
                </a:solidFill>
              </a:rPr>
              <a:t>consectetur</a:t>
            </a:r>
            <a:r>
              <a:rPr lang="en-US" sz="1400" dirty="0">
                <a:solidFill>
                  <a:schemeClr val="bg1"/>
                </a:solidFill>
              </a:rPr>
              <a:t> </a:t>
            </a:r>
          </a:p>
          <a:p>
            <a:r>
              <a:rPr lang="en-US" sz="1400" dirty="0" err="1">
                <a:solidFill>
                  <a:schemeClr val="bg1"/>
                </a:solidFill>
              </a:rPr>
              <a:t>adipiscing</a:t>
            </a:r>
            <a:r>
              <a:rPr lang="en-US" sz="1400" dirty="0">
                <a:solidFill>
                  <a:schemeClr val="bg1"/>
                </a:solidFill>
              </a:rPr>
              <a:t> </a:t>
            </a:r>
            <a:r>
              <a:rPr lang="en-US" sz="1400" dirty="0" err="1">
                <a:solidFill>
                  <a:schemeClr val="bg1"/>
                </a:solidFill>
              </a:rPr>
              <a:t>elit</a:t>
            </a:r>
            <a:endParaRPr lang="en-US" sz="1400" b="0" i="0" u="sng" kern="1200" baseline="0" dirty="0">
              <a:solidFill>
                <a:schemeClr val="bg1"/>
              </a:solidFill>
              <a:latin typeface="Helvetica Neue Light"/>
              <a:ea typeface="+mj-ea"/>
              <a:cs typeface="Helvetica Neue Light"/>
            </a:endParaRPr>
          </a:p>
          <a:p>
            <a:endParaRPr lang="en-US" sz="1400" b="0" i="0" kern="1200" dirty="0">
              <a:solidFill>
                <a:schemeClr val="bg1"/>
              </a:solidFill>
              <a:latin typeface="Helvetica Neue Light"/>
              <a:ea typeface="+mj-ea"/>
              <a:cs typeface="HelveticaNeueLT Std Lt"/>
            </a:endParaRPr>
          </a:p>
        </p:txBody>
      </p:sp>
    </p:spTree>
    <p:extLst>
      <p:ext uri="{BB962C8B-B14F-4D97-AF65-F5344CB8AC3E}">
        <p14:creationId xmlns:p14="http://schemas.microsoft.com/office/powerpoint/2010/main" val="83828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1" name="Picture 10" descr="bixby_ppt_title_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048000" y="3200400"/>
            <a:ext cx="5305034" cy="1470025"/>
          </a:xfrm>
        </p:spPr>
        <p:txBody>
          <a:bodyPr/>
          <a:lstStyle>
            <a:lvl1pPr algn="l">
              <a:defRPr b="0" i="0">
                <a:solidFill>
                  <a:schemeClr val="bg1"/>
                </a:solidFill>
                <a:latin typeface="+mj-lt"/>
                <a:cs typeface="Helvetica Neue Light"/>
              </a:defRPr>
            </a:lvl1pPr>
          </a:lstStyle>
          <a:p>
            <a:r>
              <a:rPr lang="en-US" dirty="0"/>
              <a:t>Click to edit Master title style</a:t>
            </a:r>
          </a:p>
        </p:txBody>
      </p:sp>
      <p:sp>
        <p:nvSpPr>
          <p:cNvPr id="3" name="Subtitle 2"/>
          <p:cNvSpPr>
            <a:spLocks noGrp="1"/>
          </p:cNvSpPr>
          <p:nvPr>
            <p:ph type="subTitle" idx="1"/>
          </p:nvPr>
        </p:nvSpPr>
        <p:spPr>
          <a:xfrm>
            <a:off x="3060700" y="4670425"/>
            <a:ext cx="5228834" cy="1752600"/>
          </a:xfrm>
          <a:prstGeom prst="rect">
            <a:avLst/>
          </a:prstGeom>
        </p:spPr>
        <p:txBody>
          <a:bodyPr/>
          <a:lstStyle>
            <a:lvl1pPr marL="0" indent="0" algn="l">
              <a:buNone/>
              <a:defRPr b="0" i="0">
                <a:solidFill>
                  <a:schemeClr val="bg1"/>
                </a:solidFill>
                <a:latin typeface="Helvetica Neue Light"/>
                <a:cs typeface="Helvetica Neue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Text Placeholder 3"/>
          <p:cNvSpPr>
            <a:spLocks noGrp="1"/>
          </p:cNvSpPr>
          <p:nvPr>
            <p:ph type="body" sz="half" idx="2" hasCustomPrompt="1"/>
          </p:nvPr>
        </p:nvSpPr>
        <p:spPr>
          <a:xfrm>
            <a:off x="546100" y="3170238"/>
            <a:ext cx="1928812" cy="1262062"/>
          </a:xfrm>
          <a:prstGeom prst="rect">
            <a:avLst/>
          </a:prstGeom>
        </p:spPr>
        <p:txBody>
          <a:bodyPr/>
          <a:lstStyle>
            <a:lvl1pPr marL="0" indent="0" algn="l">
              <a:buNone/>
              <a:defRPr lang="en-US" sz="1400" b="0" i="0" u="none" kern="1200" dirty="0" smtClean="0">
                <a:solidFill>
                  <a:schemeClr val="accent6">
                    <a:lumMod val="40000"/>
                    <a:lumOff val="60000"/>
                  </a:schemeClr>
                </a:solidFill>
                <a:latin typeface="Helvetica Neue Light"/>
                <a:cs typeface="HelveticaNeueLT Std 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400" b="0" i="0" u="sng" kern="1200" dirty="0">
                <a:solidFill>
                  <a:schemeClr val="bg1"/>
                </a:solidFill>
                <a:latin typeface="Helvetica Neue Light"/>
                <a:ea typeface="+mj-ea"/>
                <a:cs typeface="Helvetica Neue Light"/>
              </a:rPr>
              <a:t>Authorship</a:t>
            </a:r>
            <a:r>
              <a:rPr lang="en-US" sz="1400" b="0" i="0" u="sng" kern="1200" baseline="0" dirty="0">
                <a:solidFill>
                  <a:schemeClr val="bg1"/>
                </a:solidFill>
                <a:latin typeface="Helvetica Neue Light"/>
                <a:ea typeface="+mj-ea"/>
                <a:cs typeface="Helvetica Neue Light"/>
              </a:rPr>
              <a:t> Line</a:t>
            </a:r>
          </a:p>
          <a:p>
            <a:r>
              <a:rPr lang="en-US" sz="1400" dirty="0" err="1">
                <a:solidFill>
                  <a:schemeClr val="bg1"/>
                </a:solidFill>
              </a:rPr>
              <a:t>Lorem</a:t>
            </a:r>
            <a:r>
              <a:rPr lang="en-US" sz="1400" dirty="0">
                <a:solidFill>
                  <a:schemeClr val="bg1"/>
                </a:solidFill>
              </a:rPr>
              <a:t> </a:t>
            </a:r>
            <a:r>
              <a:rPr lang="en-US" sz="1400" dirty="0" err="1">
                <a:solidFill>
                  <a:schemeClr val="bg1"/>
                </a:solidFill>
              </a:rPr>
              <a:t>ipsum</a:t>
            </a:r>
            <a:r>
              <a:rPr lang="en-US" sz="1400" dirty="0">
                <a:solidFill>
                  <a:schemeClr val="bg1"/>
                </a:solidFill>
              </a:rPr>
              <a:t> dolor </a:t>
            </a:r>
          </a:p>
          <a:p>
            <a:r>
              <a:rPr lang="en-US" sz="1400" dirty="0">
                <a:solidFill>
                  <a:schemeClr val="bg1"/>
                </a:solidFill>
              </a:rPr>
              <a:t>sit </a:t>
            </a:r>
            <a:r>
              <a:rPr lang="en-US" sz="1400" dirty="0" err="1">
                <a:solidFill>
                  <a:schemeClr val="bg1"/>
                </a:solidFill>
              </a:rPr>
              <a:t>amet</a:t>
            </a:r>
            <a:r>
              <a:rPr lang="en-US" sz="1400" dirty="0">
                <a:solidFill>
                  <a:schemeClr val="bg1"/>
                </a:solidFill>
              </a:rPr>
              <a:t>, </a:t>
            </a:r>
            <a:r>
              <a:rPr lang="en-US" sz="1400" dirty="0" err="1">
                <a:solidFill>
                  <a:schemeClr val="bg1"/>
                </a:solidFill>
              </a:rPr>
              <a:t>consectetur</a:t>
            </a:r>
            <a:r>
              <a:rPr lang="en-US" sz="1400" dirty="0">
                <a:solidFill>
                  <a:schemeClr val="bg1"/>
                </a:solidFill>
              </a:rPr>
              <a:t> </a:t>
            </a:r>
          </a:p>
          <a:p>
            <a:r>
              <a:rPr lang="en-US" sz="1400" dirty="0" err="1">
                <a:solidFill>
                  <a:schemeClr val="bg1"/>
                </a:solidFill>
              </a:rPr>
              <a:t>adipiscing</a:t>
            </a:r>
            <a:r>
              <a:rPr lang="en-US" sz="1400" dirty="0">
                <a:solidFill>
                  <a:schemeClr val="bg1"/>
                </a:solidFill>
              </a:rPr>
              <a:t> </a:t>
            </a:r>
            <a:r>
              <a:rPr lang="en-US" sz="1400" dirty="0" err="1">
                <a:solidFill>
                  <a:schemeClr val="bg1"/>
                </a:solidFill>
              </a:rPr>
              <a:t>elit</a:t>
            </a:r>
            <a:endParaRPr lang="en-US" sz="1400" b="0" i="0" u="sng" kern="1200" baseline="0" dirty="0">
              <a:solidFill>
                <a:schemeClr val="bg1"/>
              </a:solidFill>
              <a:latin typeface="Helvetica Neue Light"/>
              <a:ea typeface="+mj-ea"/>
              <a:cs typeface="Helvetica Neue Light"/>
            </a:endParaRPr>
          </a:p>
          <a:p>
            <a:endParaRPr lang="en-US" sz="1400" b="0" i="0" kern="1200" dirty="0">
              <a:solidFill>
                <a:schemeClr val="bg1"/>
              </a:solidFill>
              <a:latin typeface="Helvetica Neue Light"/>
              <a:ea typeface="+mj-ea"/>
              <a:cs typeface="HelveticaNeueLT Std Lt"/>
            </a:endParaRPr>
          </a:p>
        </p:txBody>
      </p:sp>
    </p:spTree>
    <p:extLst>
      <p:ext uri="{BB962C8B-B14F-4D97-AF65-F5344CB8AC3E}">
        <p14:creationId xmlns:p14="http://schemas.microsoft.com/office/powerpoint/2010/main" val="994721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0" i="0">
                <a:solidFill>
                  <a:schemeClr val="tx1"/>
                </a:solidFill>
                <a:latin typeface=""/>
                <a:cs typeface="Helvetica Neue Light"/>
              </a:defRPr>
            </a:lvl1pPr>
          </a:lstStyle>
          <a:p>
            <a:r>
              <a:rPr lang="en-US" dirty="0"/>
              <a:t>Click to edit Master title style</a:t>
            </a:r>
          </a:p>
        </p:txBody>
      </p:sp>
      <p:sp>
        <p:nvSpPr>
          <p:cNvPr id="3" name="Content Placeholder 2"/>
          <p:cNvSpPr>
            <a:spLocks noGrp="1"/>
          </p:cNvSpPr>
          <p:nvPr>
            <p:ph idx="1"/>
          </p:nvPr>
        </p:nvSpPr>
        <p:spPr>
          <a:xfrm>
            <a:off x="457200" y="2667000"/>
            <a:ext cx="8229600" cy="2687638"/>
          </a:xfrm>
          <a:prstGeom prst="rect">
            <a:avLst/>
          </a:prstGeom>
        </p:spPr>
        <p:txBody>
          <a:bodyPr/>
          <a:lstStyle>
            <a:lvl1pPr>
              <a:defRPr b="0" i="0">
                <a:solidFill>
                  <a:schemeClr val="tx1"/>
                </a:solidFill>
                <a:latin typeface="Helvetica Neue Light"/>
                <a:cs typeface="Helvetica Neue Light"/>
              </a:defRPr>
            </a:lvl1pPr>
            <a:lvl2pPr>
              <a:defRPr b="0" i="0">
                <a:solidFill>
                  <a:schemeClr val="tx1"/>
                </a:solidFill>
                <a:latin typeface="Helvetica Neue Light"/>
                <a:cs typeface="Helvetica Neue Light"/>
              </a:defRPr>
            </a:lvl2pPr>
            <a:lvl3pPr>
              <a:defRPr b="0" i="0">
                <a:solidFill>
                  <a:schemeClr val="tx1"/>
                </a:solidFill>
                <a:latin typeface="Helvetica Neue Light"/>
                <a:cs typeface="Helvetica Neue Light"/>
              </a:defRPr>
            </a:lvl3pPr>
            <a:lvl4pPr>
              <a:defRPr b="0" i="0">
                <a:solidFill>
                  <a:schemeClr val="tx1"/>
                </a:solidFill>
                <a:latin typeface="Helvetica Neue Light"/>
                <a:cs typeface="Helvetica Neue Light"/>
              </a:defRPr>
            </a:lvl4pPr>
            <a:lvl5pPr>
              <a:defRPr b="0" i="0">
                <a:solidFill>
                  <a:schemeClr val="tx1"/>
                </a:solidFill>
                <a:latin typeface="Helvetica Neue Light"/>
                <a:cs typeface="Helvetica Neue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321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4911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460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CF1380-FA4E-0A49-A18D-070317F50D2A}" type="datetimeFigureOut">
              <a:rPr lang="en-US" smtClean="0"/>
              <a:pPr/>
              <a:t>6/25/2020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21CC15-1FE1-DE45-B2A3-D45D4BE69851}" type="slidenum">
              <a:rPr lang="en-US" smtClean="0"/>
              <a:pPr/>
              <a:t>‹#›</a:t>
            </a:fld>
            <a:endParaRPr lang="en-US"/>
          </a:p>
        </p:txBody>
      </p:sp>
    </p:spTree>
    <p:extLst>
      <p:ext uri="{BB962C8B-B14F-4D97-AF65-F5344CB8AC3E}">
        <p14:creationId xmlns:p14="http://schemas.microsoft.com/office/powerpoint/2010/main" val="1543110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CF1380-FA4E-0A49-A18D-070317F50D2A}" type="datetimeFigureOut">
              <a:rPr lang="en-US" smtClean="0"/>
              <a:pPr/>
              <a:t>6/25/2020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21CC15-1FE1-DE45-B2A3-D45D4BE69851}" type="slidenum">
              <a:rPr lang="en-US" smtClean="0"/>
              <a:pPr/>
              <a:t>‹#›</a:t>
            </a:fld>
            <a:endParaRPr lang="en-US"/>
          </a:p>
        </p:txBody>
      </p:sp>
    </p:spTree>
    <p:extLst>
      <p:ext uri="{BB962C8B-B14F-4D97-AF65-F5344CB8AC3E}">
        <p14:creationId xmlns:p14="http://schemas.microsoft.com/office/powerpoint/2010/main" val="1765187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2667000"/>
            <a:ext cx="8229600" cy="26876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CF1380-FA4E-0A49-A18D-070317F50D2A}" type="datetimeFigureOut">
              <a:rPr lang="en-US" smtClean="0"/>
              <a:pPr/>
              <a:t>6/25/2020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21CC15-1FE1-DE45-B2A3-D45D4BE69851}" type="slidenum">
              <a:rPr lang="en-US" smtClean="0"/>
              <a:pPr/>
              <a:t>‹#›</a:t>
            </a:fld>
            <a:endParaRPr lang="en-US"/>
          </a:p>
        </p:txBody>
      </p:sp>
    </p:spTree>
    <p:extLst>
      <p:ext uri="{BB962C8B-B14F-4D97-AF65-F5344CB8AC3E}">
        <p14:creationId xmlns:p14="http://schemas.microsoft.com/office/powerpoint/2010/main" val="3730488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CF1380-FA4E-0A49-A18D-070317F50D2A}" type="datetimeFigureOut">
              <a:rPr lang="en-US" smtClean="0"/>
              <a:pPr/>
              <a:t>6/25/2020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21CC15-1FE1-DE45-B2A3-D45D4BE69851}" type="slidenum">
              <a:rPr lang="en-US" smtClean="0"/>
              <a:pPr/>
              <a:t>‹#›</a:t>
            </a:fld>
            <a:endParaRPr lang="en-US"/>
          </a:p>
        </p:txBody>
      </p:sp>
    </p:spTree>
    <p:extLst>
      <p:ext uri="{BB962C8B-B14F-4D97-AF65-F5344CB8AC3E}">
        <p14:creationId xmlns:p14="http://schemas.microsoft.com/office/powerpoint/2010/main" val="4090797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D4DE54-335C-4F1A-BFBB-1A7AE7ECB39C}" type="datetime1">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3005284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2A4BC6-95BE-43EE-8987-1FC6370E2895}" type="datetime1">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501974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0" i="0">
                <a:solidFill>
                  <a:schemeClr val="tx1"/>
                </a:solidFill>
                <a:latin typeface=""/>
                <a:cs typeface="Helvetica Neue Light"/>
              </a:defRPr>
            </a:lvl1pPr>
          </a:lstStyle>
          <a:p>
            <a:r>
              <a:rPr lang="en-US"/>
              <a:t>Click to edit Master title style</a:t>
            </a:r>
            <a:endParaRPr lang="en-US" dirty="0"/>
          </a:p>
        </p:txBody>
      </p:sp>
      <p:sp>
        <p:nvSpPr>
          <p:cNvPr id="3" name="Content Placeholder 2"/>
          <p:cNvSpPr>
            <a:spLocks noGrp="1"/>
          </p:cNvSpPr>
          <p:nvPr>
            <p:ph idx="1"/>
          </p:nvPr>
        </p:nvSpPr>
        <p:spPr>
          <a:xfrm>
            <a:off x="457200" y="2667000"/>
            <a:ext cx="8229600" cy="2687638"/>
          </a:xfrm>
          <a:prstGeom prst="rect">
            <a:avLst/>
          </a:prstGeom>
        </p:spPr>
        <p:txBody>
          <a:bodyPr/>
          <a:lstStyle>
            <a:lvl1pPr>
              <a:defRPr b="0" i="0">
                <a:solidFill>
                  <a:schemeClr val="tx1"/>
                </a:solidFill>
                <a:latin typeface="Helvetica Neue Light"/>
                <a:cs typeface="Helvetica Neue Light"/>
              </a:defRPr>
            </a:lvl1pPr>
            <a:lvl2pPr>
              <a:defRPr b="0" i="0">
                <a:solidFill>
                  <a:schemeClr val="tx1"/>
                </a:solidFill>
                <a:latin typeface="Helvetica Neue Light"/>
                <a:cs typeface="Helvetica Neue Light"/>
              </a:defRPr>
            </a:lvl2pPr>
            <a:lvl3pPr>
              <a:defRPr b="0" i="0">
                <a:solidFill>
                  <a:schemeClr val="tx1"/>
                </a:solidFill>
                <a:latin typeface="Helvetica Neue Light"/>
                <a:cs typeface="Helvetica Neue Light"/>
              </a:defRPr>
            </a:lvl3pPr>
            <a:lvl4pPr>
              <a:defRPr b="0" i="0">
                <a:solidFill>
                  <a:schemeClr val="tx1"/>
                </a:solidFill>
                <a:latin typeface="Helvetica Neue Light"/>
                <a:cs typeface="Helvetica Neue Light"/>
              </a:defRPr>
            </a:lvl4pPr>
            <a:lvl5pPr>
              <a:defRPr b="0" i="0">
                <a:solidFill>
                  <a:schemeClr val="tx1"/>
                </a:solidFill>
                <a:latin typeface="Helvetica Neue Light"/>
                <a:cs typeface="Helvetica Neue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641313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A90661-B58C-4A2C-98BE-6305E134D7C5}" type="datetime1">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1773914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02DC87-C6BE-4E62-AEAB-CB4399DD6384}" type="datetime1">
              <a:rPr lang="en-US" smtClean="0"/>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1164329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E9BC2E-D1AC-4608-BE50-D8D091F1B4EA}" type="datetime1">
              <a:rPr lang="en-US" smtClean="0"/>
              <a:t>6/25/2020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2000304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ED0707-FE45-47AE-BD3C-C83B45C65E44}" type="datetime1">
              <a:rPr lang="en-US" smtClean="0"/>
              <a:t>6/25/2020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2964727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305529-1D05-4366-942C-B12542F0C54D}" type="datetime1">
              <a:rPr lang="en-US" smtClean="0"/>
              <a:t>6/25/2020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2323273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82D6BD-28DD-4D16-9B06-0E6086AA839B}" type="datetime1">
              <a:rPr lang="en-US" smtClean="0"/>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0545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85F7E60-EB29-4A97-8423-05C73AA89905}" type="datetime1">
              <a:rPr lang="en-US" smtClean="0"/>
              <a:t>6/25/2020</a:t>
            </a:fld>
            <a:endParaRPr lang="en-US"/>
          </a:p>
        </p:txBody>
      </p:sp>
      <p:sp>
        <p:nvSpPr>
          <p:cNvPr id="9" name="Slide Number Placeholder 8"/>
          <p:cNvSpPr>
            <a:spLocks noGrp="1"/>
          </p:cNvSpPr>
          <p:nvPr>
            <p:ph type="sldNum" sz="quarter" idx="11"/>
          </p:nvPr>
        </p:nvSpPr>
        <p:spPr/>
        <p:txBody>
          <a:bodyPr/>
          <a:lstStyle/>
          <a:p>
            <a:fld id="{B9D2C864-9362-43C7-A136-D9C41D93A96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0359363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E8B1DD-2875-4548-A49C-77EC8CA98454}" type="datetime1">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1077943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1520D0-4253-4396-BDCB-F79F0BD754C2}" type="datetime1">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8968182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16" name="bk object 16"/>
          <p:cNvSpPr/>
          <p:nvPr/>
        </p:nvSpPr>
        <p:spPr>
          <a:xfrm>
            <a:off x="0" y="0"/>
            <a:ext cx="2362199" cy="68453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2712719" y="2046588"/>
            <a:ext cx="6193907" cy="4547913"/>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29211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09193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838954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85901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51068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225540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68CD9A-C414-46E3-8B78-6731A374A062}" type="datetimeFigureOut">
              <a:rPr lang="en-US" smtClean="0"/>
              <a:pPr/>
              <a:t>6/25/2020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96390B10-B1AD-41DE-A929-5B00EEBE7469}" type="slidenum">
              <a:rPr lang="en-US" smtClean="0"/>
              <a:pPr/>
              <a:t>‹#›</a:t>
            </a:fld>
            <a:endParaRPr lang="en-US"/>
          </a:p>
        </p:txBody>
      </p:sp>
    </p:spTree>
    <p:extLst>
      <p:ext uri="{BB962C8B-B14F-4D97-AF65-F5344CB8AC3E}">
        <p14:creationId xmlns:p14="http://schemas.microsoft.com/office/powerpoint/2010/main" val="2997302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68CD9A-C414-46E3-8B78-6731A374A062}" type="datetimeFigureOut">
              <a:rPr lang="en-US" smtClean="0"/>
              <a:pPr/>
              <a:t>6/25/2020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6390B10-B1AD-41DE-A929-5B00EEBE7469}" type="slidenum">
              <a:rPr lang="en-US" smtClean="0"/>
              <a:pPr/>
              <a:t>‹#›</a:t>
            </a:fld>
            <a:endParaRPr lang="en-US"/>
          </a:p>
        </p:txBody>
      </p:sp>
    </p:spTree>
    <p:extLst>
      <p:ext uri="{BB962C8B-B14F-4D97-AF65-F5344CB8AC3E}">
        <p14:creationId xmlns:p14="http://schemas.microsoft.com/office/powerpoint/2010/main" val="342352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68CD9A-C414-46E3-8B78-6731A374A062}" type="datetimeFigureOut">
              <a:rPr lang="en-US" smtClean="0"/>
              <a:pPr/>
              <a:t>6/25/2020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6390B10-B1AD-41DE-A929-5B00EEBE7469}" type="slidenum">
              <a:rPr lang="en-US" smtClean="0"/>
              <a:pPr/>
              <a:t>‹#›</a:t>
            </a:fld>
            <a:endParaRPr lang="en-US"/>
          </a:p>
        </p:txBody>
      </p:sp>
    </p:spTree>
    <p:extLst>
      <p:ext uri="{BB962C8B-B14F-4D97-AF65-F5344CB8AC3E}">
        <p14:creationId xmlns:p14="http://schemas.microsoft.com/office/powerpoint/2010/main" val="25908486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68CD9A-C414-46E3-8B78-6731A374A062}" type="datetimeFigureOut">
              <a:rPr lang="en-US" smtClean="0"/>
              <a:pPr/>
              <a:t>6/25/2020</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511228" y="787783"/>
            <a:ext cx="584978" cy="365125"/>
          </a:xfrm>
        </p:spPr>
        <p:txBody>
          <a:bodyPr/>
          <a:lstStyle/>
          <a:p>
            <a:fld id="{96390B10-B1AD-41DE-A929-5B00EEBE7469}" type="slidenum">
              <a:rPr lang="en-US" smtClean="0"/>
              <a:pPr/>
              <a:t>‹#›</a:t>
            </a:fld>
            <a:endParaRPr lang="en-US"/>
          </a:p>
        </p:txBody>
      </p:sp>
    </p:spTree>
    <p:extLst>
      <p:ext uri="{BB962C8B-B14F-4D97-AF65-F5344CB8AC3E}">
        <p14:creationId xmlns:p14="http://schemas.microsoft.com/office/powerpoint/2010/main" val="20980724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68CD9A-C414-46E3-8B78-6731A374A062}" type="datetimeFigureOut">
              <a:rPr lang="en-US" smtClean="0"/>
              <a:pPr/>
              <a:t>6/25/2020</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96390B10-B1AD-41DE-A929-5B00EEBE7469}" type="slidenum">
              <a:rPr lang="en-US" smtClean="0"/>
              <a:pPr/>
              <a:t>‹#›</a:t>
            </a:fld>
            <a:endParaRPr lang="en-US"/>
          </a:p>
        </p:txBody>
      </p:sp>
    </p:spTree>
    <p:extLst>
      <p:ext uri="{BB962C8B-B14F-4D97-AF65-F5344CB8AC3E}">
        <p14:creationId xmlns:p14="http://schemas.microsoft.com/office/powerpoint/2010/main" val="29808045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68CD9A-C414-46E3-8B78-6731A374A062}" type="datetimeFigureOut">
              <a:rPr lang="en-US" smtClean="0"/>
              <a:pPr/>
              <a:t>6/25/2020</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6390B10-B1AD-41DE-A929-5B00EEBE7469}" type="slidenum">
              <a:rPr lang="en-US" smtClean="0"/>
              <a:pPr/>
              <a:t>‹#›</a:t>
            </a:fld>
            <a:endParaRPr lang="en-US"/>
          </a:p>
        </p:txBody>
      </p:sp>
    </p:spTree>
    <p:extLst>
      <p:ext uri="{BB962C8B-B14F-4D97-AF65-F5344CB8AC3E}">
        <p14:creationId xmlns:p14="http://schemas.microsoft.com/office/powerpoint/2010/main" val="3729205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8653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8CD9A-C414-46E3-8B78-6731A374A062}" type="datetimeFigureOut">
              <a:rPr lang="en-US" smtClean="0"/>
              <a:pPr/>
              <a:t>6/25/2020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6390B10-B1AD-41DE-A929-5B00EEBE7469}" type="slidenum">
              <a:rPr lang="en-US" smtClean="0"/>
              <a:pPr/>
              <a:t>‹#›</a:t>
            </a:fld>
            <a:endParaRPr lang="en-US"/>
          </a:p>
        </p:txBody>
      </p:sp>
    </p:spTree>
    <p:extLst>
      <p:ext uri="{BB962C8B-B14F-4D97-AF65-F5344CB8AC3E}">
        <p14:creationId xmlns:p14="http://schemas.microsoft.com/office/powerpoint/2010/main" val="15311111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168CD9A-C414-46E3-8B78-6731A374A062}" type="datetimeFigureOut">
              <a:rPr lang="en-US" smtClean="0"/>
              <a:pPr/>
              <a:t>6/25/2020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6390B10-B1AD-41DE-A929-5B00EEBE7469}" type="slidenum">
              <a:rPr lang="en-US" smtClean="0"/>
              <a:pPr/>
              <a:t>‹#›</a:t>
            </a:fld>
            <a:endParaRPr lang="en-US"/>
          </a:p>
        </p:txBody>
      </p:sp>
    </p:spTree>
    <p:extLst>
      <p:ext uri="{BB962C8B-B14F-4D97-AF65-F5344CB8AC3E}">
        <p14:creationId xmlns:p14="http://schemas.microsoft.com/office/powerpoint/2010/main" val="1904023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168CD9A-C414-46E3-8B78-6731A374A062}" type="datetimeFigureOut">
              <a:rPr lang="en-US" smtClean="0"/>
              <a:pPr/>
              <a:t>6/25/2020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6390B10-B1AD-41DE-A929-5B00EEBE7469}" type="slidenum">
              <a:rPr lang="en-US" smtClean="0"/>
              <a:pPr/>
              <a:t>‹#›</a:t>
            </a:fld>
            <a:endParaRPr lang="en-US"/>
          </a:p>
        </p:txBody>
      </p:sp>
    </p:spTree>
    <p:extLst>
      <p:ext uri="{BB962C8B-B14F-4D97-AF65-F5344CB8AC3E}">
        <p14:creationId xmlns:p14="http://schemas.microsoft.com/office/powerpoint/2010/main" val="18445220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68CD9A-C414-46E3-8B78-6731A374A062}" type="datetimeFigureOut">
              <a:rPr lang="en-US" smtClean="0"/>
              <a:pPr/>
              <a:t>6/25/2020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6390B10-B1AD-41DE-A929-5B00EEBE7469}" type="slidenum">
              <a:rPr lang="en-US" smtClean="0"/>
              <a:pPr/>
              <a:t>‹#›</a:t>
            </a:fld>
            <a:endParaRPr lang="en-US"/>
          </a:p>
        </p:txBody>
      </p:sp>
    </p:spTree>
    <p:extLst>
      <p:ext uri="{BB962C8B-B14F-4D97-AF65-F5344CB8AC3E}">
        <p14:creationId xmlns:p14="http://schemas.microsoft.com/office/powerpoint/2010/main" val="42458964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68CD9A-C414-46E3-8B78-6731A374A062}" type="datetimeFigureOut">
              <a:rPr lang="en-US" smtClean="0"/>
              <a:pPr/>
              <a:t>6/25/2020</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6390B10-B1AD-41DE-A929-5B00EEBE7469}"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178255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168CD9A-C414-46E3-8B78-6731A374A062}" type="datetimeFigureOut">
              <a:rPr lang="en-US" smtClean="0"/>
              <a:pPr/>
              <a:t>6/25/2020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6390B10-B1AD-41DE-A929-5B00EEBE7469}" type="slidenum">
              <a:rPr lang="en-US" smtClean="0"/>
              <a:pPr/>
              <a:t>‹#›</a:t>
            </a:fld>
            <a:endParaRPr lang="en-US"/>
          </a:p>
        </p:txBody>
      </p:sp>
    </p:spTree>
    <p:extLst>
      <p:ext uri="{BB962C8B-B14F-4D97-AF65-F5344CB8AC3E}">
        <p14:creationId xmlns:p14="http://schemas.microsoft.com/office/powerpoint/2010/main" val="29868921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168CD9A-C414-46E3-8B78-6731A374A062}" type="datetimeFigureOut">
              <a:rPr lang="en-US" smtClean="0"/>
              <a:pPr/>
              <a:t>6/25/2020</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6390B10-B1AD-41DE-A929-5B00EEBE7469}"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883335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168CD9A-C414-46E3-8B78-6731A374A062}" type="datetimeFigureOut">
              <a:rPr lang="en-US" smtClean="0"/>
              <a:pPr/>
              <a:t>6/25/2020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6390B10-B1AD-41DE-A929-5B00EEBE7469}" type="slidenum">
              <a:rPr lang="en-US" smtClean="0"/>
              <a:pPr/>
              <a:t>‹#›</a:t>
            </a:fld>
            <a:endParaRPr lang="en-US"/>
          </a:p>
        </p:txBody>
      </p:sp>
    </p:spTree>
    <p:extLst>
      <p:ext uri="{BB962C8B-B14F-4D97-AF65-F5344CB8AC3E}">
        <p14:creationId xmlns:p14="http://schemas.microsoft.com/office/powerpoint/2010/main" val="15651763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68CD9A-C414-46E3-8B78-6731A374A062}" type="datetimeFigureOut">
              <a:rPr lang="en-US" smtClean="0"/>
              <a:pPr/>
              <a:t>6/25/2020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6390B10-B1AD-41DE-A929-5B00EEBE7469}" type="slidenum">
              <a:rPr lang="en-US" smtClean="0"/>
              <a:pPr/>
              <a:t>‹#›</a:t>
            </a:fld>
            <a:endParaRPr lang="en-US"/>
          </a:p>
        </p:txBody>
      </p:sp>
    </p:spTree>
    <p:extLst>
      <p:ext uri="{BB962C8B-B14F-4D97-AF65-F5344CB8AC3E}">
        <p14:creationId xmlns:p14="http://schemas.microsoft.com/office/powerpoint/2010/main" val="36558520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68CD9A-C414-46E3-8B78-6731A374A062}" type="datetimeFigureOut">
              <a:rPr lang="en-US" smtClean="0"/>
              <a:pPr/>
              <a:t>6/25/2020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6390B10-B1AD-41DE-A929-5B00EEBE7469}" type="slidenum">
              <a:rPr lang="en-US" smtClean="0"/>
              <a:pPr/>
              <a:t>‹#›</a:t>
            </a:fld>
            <a:endParaRPr lang="en-US"/>
          </a:p>
        </p:txBody>
      </p:sp>
    </p:spTree>
    <p:extLst>
      <p:ext uri="{BB962C8B-B14F-4D97-AF65-F5344CB8AC3E}">
        <p14:creationId xmlns:p14="http://schemas.microsoft.com/office/powerpoint/2010/main" val="21028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CF1380-FA4E-0A49-A18D-070317F50D2A}" type="datetimeFigureOut">
              <a:rPr lang="en-US" smtClean="0"/>
              <a:pPr/>
              <a:t>6/25/2020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21CC15-1FE1-DE45-B2A3-D45D4BE69851}" type="slidenum">
              <a:rPr lang="en-US" smtClean="0"/>
              <a:pPr/>
              <a:t>‹#›</a:t>
            </a:fld>
            <a:endParaRPr lang="en-US"/>
          </a:p>
        </p:txBody>
      </p:sp>
    </p:spTree>
    <p:extLst>
      <p:ext uri="{BB962C8B-B14F-4D97-AF65-F5344CB8AC3E}">
        <p14:creationId xmlns:p14="http://schemas.microsoft.com/office/powerpoint/2010/main" val="5819026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3200400"/>
            <a:ext cx="5305034" cy="1470025"/>
          </a:xfrm>
        </p:spPr>
        <p:txBody>
          <a:bodyPr/>
          <a:lstStyle>
            <a:lvl1pPr algn="l">
              <a:defRPr b="0" i="0">
                <a:solidFill>
                  <a:schemeClr val="bg1"/>
                </a:solidFill>
                <a:latin typeface="+mj-lt"/>
                <a:cs typeface="Helvetica Neue Light"/>
              </a:defRPr>
            </a:lvl1pPr>
          </a:lstStyle>
          <a:p>
            <a:r>
              <a:rPr lang="en-US" dirty="0"/>
              <a:t>Click to edit Master title style</a:t>
            </a:r>
          </a:p>
        </p:txBody>
      </p:sp>
      <p:sp>
        <p:nvSpPr>
          <p:cNvPr id="3" name="Subtitle 2"/>
          <p:cNvSpPr>
            <a:spLocks noGrp="1"/>
          </p:cNvSpPr>
          <p:nvPr>
            <p:ph type="subTitle" idx="1"/>
          </p:nvPr>
        </p:nvSpPr>
        <p:spPr>
          <a:xfrm>
            <a:off x="3060700" y="4670425"/>
            <a:ext cx="5228834" cy="1752600"/>
          </a:xfrm>
          <a:prstGeom prst="rect">
            <a:avLst/>
          </a:prstGeom>
        </p:spPr>
        <p:txBody>
          <a:bodyPr/>
          <a:lstStyle>
            <a:lvl1pPr marL="0" indent="0" algn="l">
              <a:buNone/>
              <a:defRPr b="0" i="0">
                <a:solidFill>
                  <a:schemeClr val="bg1"/>
                </a:solidFill>
                <a:latin typeface="Helvetica Neue Light"/>
                <a:cs typeface="Helvetica Neue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Text Placeholder 3"/>
          <p:cNvSpPr>
            <a:spLocks noGrp="1"/>
          </p:cNvSpPr>
          <p:nvPr>
            <p:ph type="body" sz="half" idx="2" hasCustomPrompt="1"/>
          </p:nvPr>
        </p:nvSpPr>
        <p:spPr>
          <a:xfrm>
            <a:off x="546100" y="3170238"/>
            <a:ext cx="1928812" cy="1262062"/>
          </a:xfrm>
          <a:prstGeom prst="rect">
            <a:avLst/>
          </a:prstGeom>
        </p:spPr>
        <p:txBody>
          <a:bodyPr/>
          <a:lstStyle>
            <a:lvl1pPr marL="0" indent="0" algn="l">
              <a:buNone/>
              <a:defRPr lang="en-US" sz="1400" b="0" i="0" u="none" kern="1200" dirty="0" smtClean="0">
                <a:solidFill>
                  <a:schemeClr val="accent6">
                    <a:lumMod val="40000"/>
                    <a:lumOff val="60000"/>
                  </a:schemeClr>
                </a:solidFill>
                <a:latin typeface="Helvetica Neue Light"/>
                <a:cs typeface="HelveticaNeueLT Std 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400" b="0" i="0" u="sng" kern="1200" dirty="0">
                <a:solidFill>
                  <a:schemeClr val="bg1"/>
                </a:solidFill>
                <a:latin typeface="Helvetica Neue Light"/>
                <a:ea typeface="+mj-ea"/>
                <a:cs typeface="Helvetica Neue Light"/>
              </a:rPr>
              <a:t>Authorship</a:t>
            </a:r>
            <a:r>
              <a:rPr lang="en-US" sz="1400" b="0" i="0" u="sng" kern="1200" baseline="0" dirty="0">
                <a:solidFill>
                  <a:schemeClr val="bg1"/>
                </a:solidFill>
                <a:latin typeface="Helvetica Neue Light"/>
                <a:ea typeface="+mj-ea"/>
                <a:cs typeface="Helvetica Neue Light"/>
              </a:rPr>
              <a:t> Line</a:t>
            </a:r>
          </a:p>
          <a:p>
            <a:r>
              <a:rPr lang="en-US" sz="1400" dirty="0" err="1">
                <a:solidFill>
                  <a:schemeClr val="bg1"/>
                </a:solidFill>
              </a:rPr>
              <a:t>Lorem</a:t>
            </a:r>
            <a:r>
              <a:rPr lang="en-US" sz="1400" dirty="0">
                <a:solidFill>
                  <a:schemeClr val="bg1"/>
                </a:solidFill>
              </a:rPr>
              <a:t> </a:t>
            </a:r>
            <a:r>
              <a:rPr lang="en-US" sz="1400" dirty="0" err="1">
                <a:solidFill>
                  <a:schemeClr val="bg1"/>
                </a:solidFill>
              </a:rPr>
              <a:t>ipsum</a:t>
            </a:r>
            <a:r>
              <a:rPr lang="en-US" sz="1400" dirty="0">
                <a:solidFill>
                  <a:schemeClr val="bg1"/>
                </a:solidFill>
              </a:rPr>
              <a:t> dolor </a:t>
            </a:r>
          </a:p>
          <a:p>
            <a:r>
              <a:rPr lang="en-US" sz="1400" dirty="0">
                <a:solidFill>
                  <a:schemeClr val="bg1"/>
                </a:solidFill>
              </a:rPr>
              <a:t>sit </a:t>
            </a:r>
            <a:r>
              <a:rPr lang="en-US" sz="1400" dirty="0" err="1">
                <a:solidFill>
                  <a:schemeClr val="bg1"/>
                </a:solidFill>
              </a:rPr>
              <a:t>amet</a:t>
            </a:r>
            <a:r>
              <a:rPr lang="en-US" sz="1400" dirty="0">
                <a:solidFill>
                  <a:schemeClr val="bg1"/>
                </a:solidFill>
              </a:rPr>
              <a:t>, </a:t>
            </a:r>
            <a:r>
              <a:rPr lang="en-US" sz="1400" dirty="0" err="1">
                <a:solidFill>
                  <a:schemeClr val="bg1"/>
                </a:solidFill>
              </a:rPr>
              <a:t>consectetur</a:t>
            </a:r>
            <a:r>
              <a:rPr lang="en-US" sz="1400" dirty="0">
                <a:solidFill>
                  <a:schemeClr val="bg1"/>
                </a:solidFill>
              </a:rPr>
              <a:t> </a:t>
            </a:r>
          </a:p>
          <a:p>
            <a:r>
              <a:rPr lang="en-US" sz="1400" dirty="0" err="1">
                <a:solidFill>
                  <a:schemeClr val="bg1"/>
                </a:solidFill>
              </a:rPr>
              <a:t>adipiscing</a:t>
            </a:r>
            <a:r>
              <a:rPr lang="en-US" sz="1400" dirty="0">
                <a:solidFill>
                  <a:schemeClr val="bg1"/>
                </a:solidFill>
              </a:rPr>
              <a:t> </a:t>
            </a:r>
            <a:r>
              <a:rPr lang="en-US" sz="1400" dirty="0" err="1">
                <a:solidFill>
                  <a:schemeClr val="bg1"/>
                </a:solidFill>
              </a:rPr>
              <a:t>elit</a:t>
            </a:r>
            <a:endParaRPr lang="en-US" sz="1400" b="0" i="0" u="sng" kern="1200" baseline="0" dirty="0">
              <a:solidFill>
                <a:schemeClr val="bg1"/>
              </a:solidFill>
              <a:latin typeface="Helvetica Neue Light"/>
              <a:ea typeface="+mj-ea"/>
              <a:cs typeface="Helvetica Neue Light"/>
            </a:endParaRPr>
          </a:p>
          <a:p>
            <a:endParaRPr lang="en-US" sz="1400" b="0" i="0" kern="1200" dirty="0">
              <a:solidFill>
                <a:schemeClr val="bg1"/>
              </a:solidFill>
              <a:latin typeface="Helvetica Neue Light"/>
              <a:ea typeface="+mj-ea"/>
              <a:cs typeface="HelveticaNeueLT Std Lt"/>
            </a:endParaRPr>
          </a:p>
        </p:txBody>
      </p:sp>
    </p:spTree>
    <p:extLst>
      <p:ext uri="{BB962C8B-B14F-4D97-AF65-F5344CB8AC3E}">
        <p14:creationId xmlns:p14="http://schemas.microsoft.com/office/powerpoint/2010/main" val="6134163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54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A492979E-7B4C-4667-865B-83E90378A8A2}" type="datetimeFigureOut">
              <a:rPr lang="en-US" smtClean="0"/>
              <a:t>6/25/2020</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C99FEB15-78C1-4DC7-847B-6545CA14A95C}" type="slidenum">
              <a:rPr lang="en-US" smtClean="0"/>
              <a:t>‹#›</a:t>
            </a:fld>
            <a:endParaRPr lang="en-US"/>
          </a:p>
        </p:txBody>
      </p:sp>
      <p:grpSp>
        <p:nvGrpSpPr>
          <p:cNvPr id="7" name="Group 6"/>
          <p:cNvGrpSpPr/>
          <p:nvPr/>
        </p:nvGrpSpPr>
        <p:grpSpPr>
          <a:xfrm>
            <a:off x="564644" y="744470"/>
            <a:ext cx="8005588"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47773963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92979E-7B4C-4667-865B-83E90378A8A2}"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FEB15-78C1-4DC7-847B-6545CA14A95C}" type="slidenum">
              <a:rPr lang="en-US" smtClean="0"/>
              <a:t>‹#›</a:t>
            </a:fld>
            <a:endParaRPr lang="en-US"/>
          </a:p>
        </p:txBody>
      </p:sp>
    </p:spTree>
    <p:extLst>
      <p:ext uri="{BB962C8B-B14F-4D97-AF65-F5344CB8AC3E}">
        <p14:creationId xmlns:p14="http://schemas.microsoft.com/office/powerpoint/2010/main" val="20175075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54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A492979E-7B4C-4667-865B-83E90378A8A2}" type="datetimeFigureOut">
              <a:rPr lang="en-US" smtClean="0"/>
              <a:t>6/25/2020</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C99FEB15-78C1-4DC7-847B-6545CA14A95C}" type="slidenum">
              <a:rPr lang="en-US" smtClean="0"/>
              <a:t>‹#›</a:t>
            </a:fld>
            <a:endParaRPr lang="en-US"/>
          </a:p>
        </p:txBody>
      </p:sp>
      <p:sp>
        <p:nvSpPr>
          <p:cNvPr id="7" name="Freeform 6"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56665618"/>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71977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864"/>
            <a:ext cx="3332988" cy="823912"/>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1" y="2340864"/>
            <a:ext cx="3332988" cy="823912"/>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1" y="3305208"/>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31752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92979E-7B4C-4667-865B-83E90378A8A2}" type="datetimeFigureOut">
              <a:rPr lang="en-US" smtClean="0"/>
              <a:t>6/25/2020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9FEB15-78C1-4DC7-847B-6545CA14A95C}" type="slidenum">
              <a:rPr lang="en-US" smtClean="0"/>
              <a:t>‹#›</a:t>
            </a:fld>
            <a:endParaRPr lang="en-US"/>
          </a:p>
        </p:txBody>
      </p:sp>
    </p:spTree>
    <p:extLst>
      <p:ext uri="{BB962C8B-B14F-4D97-AF65-F5344CB8AC3E}">
        <p14:creationId xmlns:p14="http://schemas.microsoft.com/office/powerpoint/2010/main" val="5328917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2979E-7B4C-4667-865B-83E90378A8A2}" type="datetimeFigureOut">
              <a:rPr lang="en-US" smtClean="0"/>
              <a:t>6/25/2020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9FEB15-78C1-4DC7-847B-6545CA14A95C}" type="slidenum">
              <a:rPr lang="en-US" smtClean="0"/>
              <a:t>‹#›</a:t>
            </a:fld>
            <a:endParaRPr lang="en-US"/>
          </a:p>
        </p:txBody>
      </p:sp>
    </p:spTree>
    <p:extLst>
      <p:ext uri="{BB962C8B-B14F-4D97-AF65-F5344CB8AC3E}">
        <p14:creationId xmlns:p14="http://schemas.microsoft.com/office/powerpoint/2010/main" val="11905385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0ECF1380-FA4E-0A49-A18D-070317F50D2A}" type="datetimeFigureOut">
              <a:rPr lang="en-US" smtClean="0"/>
              <a:pPr/>
              <a:t>6/25/2020</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8B21CC15-1FE1-DE45-B2A3-D45D4BE69851}" type="slidenum">
              <a:rPr lang="en-US" smtClean="0"/>
              <a:pPr/>
              <a:t>‹#›</a:t>
            </a:fld>
            <a:endParaRPr lang="en-US"/>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969375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36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0ECF1380-FA4E-0A49-A18D-070317F50D2A}" type="datetimeFigureOut">
              <a:rPr lang="en-US" smtClean="0"/>
              <a:pPr/>
              <a:t>6/25/2020</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8B21CC15-1FE1-DE45-B2A3-D45D4BE69851}" type="slidenum">
              <a:rPr lang="en-US" smtClean="0"/>
              <a:pPr/>
              <a:t>‹#›</a:t>
            </a:fld>
            <a:endParaRPr lang="en-US"/>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2696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CF1380-FA4E-0A49-A18D-070317F50D2A}" type="datetimeFigureOut">
              <a:rPr lang="en-US" smtClean="0"/>
              <a:pPr/>
              <a:t>6/25/2020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21CC15-1FE1-DE45-B2A3-D45D4BE69851}" type="slidenum">
              <a:rPr lang="en-US" smtClean="0"/>
              <a:pPr/>
              <a:t>‹#›</a:t>
            </a:fld>
            <a:endParaRPr lang="en-US"/>
          </a:p>
        </p:txBody>
      </p:sp>
    </p:spTree>
    <p:extLst>
      <p:ext uri="{BB962C8B-B14F-4D97-AF65-F5344CB8AC3E}">
        <p14:creationId xmlns:p14="http://schemas.microsoft.com/office/powerpoint/2010/main" val="19334927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CF1380-FA4E-0A49-A18D-070317F50D2A}" type="datetimeFigureOut">
              <a:rPr lang="en-US" smtClean="0"/>
              <a:pPr/>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1CC15-1FE1-DE45-B2A3-D45D4BE69851}" type="slidenum">
              <a:rPr lang="en-US" smtClean="0"/>
              <a:pPr/>
              <a:t>‹#›</a:t>
            </a:fld>
            <a:endParaRPr lang="en-US"/>
          </a:p>
        </p:txBody>
      </p:sp>
    </p:spTree>
    <p:extLst>
      <p:ext uri="{BB962C8B-B14F-4D97-AF65-F5344CB8AC3E}">
        <p14:creationId xmlns:p14="http://schemas.microsoft.com/office/powerpoint/2010/main" val="34602419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624156"/>
            <a:ext cx="1174325"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613473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CF1380-FA4E-0A49-A18D-070317F50D2A}" type="datetimeFigureOut">
              <a:rPr lang="en-US" smtClean="0"/>
              <a:pPr/>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1CC15-1FE1-DE45-B2A3-D45D4BE69851}" type="slidenum">
              <a:rPr lang="en-US" smtClean="0"/>
              <a:pPr/>
              <a:t>‹#›</a:t>
            </a:fld>
            <a:endParaRPr lang="en-US"/>
          </a:p>
        </p:txBody>
      </p:sp>
    </p:spTree>
    <p:extLst>
      <p:ext uri="{BB962C8B-B14F-4D97-AF65-F5344CB8AC3E}">
        <p14:creationId xmlns:p14="http://schemas.microsoft.com/office/powerpoint/2010/main" val="3201748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2667000"/>
            <a:ext cx="8229600" cy="26876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CF1380-FA4E-0A49-A18D-070317F50D2A}" type="datetimeFigureOut">
              <a:rPr lang="en-US" smtClean="0"/>
              <a:pPr/>
              <a:t>6/25/2020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21CC15-1FE1-DE45-B2A3-D45D4BE69851}" type="slidenum">
              <a:rPr lang="en-US" smtClean="0"/>
              <a:pPr/>
              <a:t>‹#›</a:t>
            </a:fld>
            <a:endParaRPr lang="en-US"/>
          </a:p>
        </p:txBody>
      </p:sp>
    </p:spTree>
    <p:extLst>
      <p:ext uri="{BB962C8B-B14F-4D97-AF65-F5344CB8AC3E}">
        <p14:creationId xmlns:p14="http://schemas.microsoft.com/office/powerpoint/2010/main" val="1227826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CF1380-FA4E-0A49-A18D-070317F50D2A}" type="datetimeFigureOut">
              <a:rPr lang="en-US" smtClean="0"/>
              <a:pPr/>
              <a:t>6/25/2020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21CC15-1FE1-DE45-B2A3-D45D4BE69851}" type="slidenum">
              <a:rPr lang="en-US" smtClean="0"/>
              <a:pPr/>
              <a:t>‹#›</a:t>
            </a:fld>
            <a:endParaRPr lang="en-US"/>
          </a:p>
        </p:txBody>
      </p:sp>
    </p:spTree>
    <p:extLst>
      <p:ext uri="{BB962C8B-B14F-4D97-AF65-F5344CB8AC3E}">
        <p14:creationId xmlns:p14="http://schemas.microsoft.com/office/powerpoint/2010/main" val="2473998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49425" y="1606550"/>
            <a:ext cx="3392488" cy="477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94313" y="1606550"/>
            <a:ext cx="3392487" cy="477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a:ln/>
        </p:spPr>
        <p:txBody>
          <a:bodyPr/>
          <a:lstStyle>
            <a:lvl1pPr>
              <a:defRPr/>
            </a:lvl1pPr>
          </a:lstStyle>
          <a:p>
            <a:pPr>
              <a:defRPr/>
            </a:pPr>
            <a:fld id="{D9CE9F68-7433-4425-9C79-A310DD06E59D}" type="slidenum">
              <a:rPr lang="en-US"/>
              <a:pPr>
                <a:defRPr/>
              </a:pPr>
              <a:t>‹#›</a:t>
            </a:fld>
            <a:endParaRPr lang="en-US"/>
          </a:p>
        </p:txBody>
      </p:sp>
    </p:spTree>
    <p:extLst>
      <p:ext uri="{BB962C8B-B14F-4D97-AF65-F5344CB8AC3E}">
        <p14:creationId xmlns:p14="http://schemas.microsoft.com/office/powerpoint/2010/main" val="2379973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22437"/>
            <a:ext cx="8229600" cy="1143000"/>
          </a:xfrm>
          <a:prstGeom prst="rect">
            <a:avLst/>
          </a:prstGeom>
          <a:ln>
            <a:noFill/>
          </a:ln>
        </p:spPr>
        <p:txBody>
          <a:bodyPr vert="horz" lIns="91440" tIns="45720" rIns="91440" bIns="45720" rtlCol="0" anchor="ctr">
            <a:normAutofit/>
          </a:bodyPr>
          <a:lstStyle/>
          <a:p>
            <a:r>
              <a:rPr lang="en-US"/>
              <a:t>Click to edit Master title style</a:t>
            </a:r>
            <a:endParaRPr lang="en-US" dirty="0"/>
          </a:p>
        </p:txBody>
      </p:sp>
      <p:sp>
        <p:nvSpPr>
          <p:cNvPr id="10" name="Text Placeholder 2"/>
          <p:cNvSpPr>
            <a:spLocks noGrp="1"/>
          </p:cNvSpPr>
          <p:nvPr>
            <p:ph type="body" idx="1"/>
          </p:nvPr>
        </p:nvSpPr>
        <p:spPr>
          <a:xfrm>
            <a:off x="457200" y="3048000"/>
            <a:ext cx="8229600" cy="26876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8" name="Rectangle 17"/>
          <p:cNvSpPr/>
          <p:nvPr userDrawn="1"/>
        </p:nvSpPr>
        <p:spPr>
          <a:xfrm>
            <a:off x="8383987" y="6287701"/>
            <a:ext cx="377026" cy="276999"/>
          </a:xfrm>
          <a:prstGeom prst="rect">
            <a:avLst/>
          </a:prstGeom>
        </p:spPr>
        <p:txBody>
          <a:bodyPr wrap="none">
            <a:spAutoFit/>
          </a:bodyPr>
          <a:lstStyle/>
          <a:p>
            <a:fld id="{8B21CC15-1FE1-DE45-B2A3-D45D4BE69851}" type="slidenum">
              <a:rPr kumimoji="0" lang="en-US" sz="1200" b="0" i="0" u="none" strike="noStrike" kern="1200" cap="none" spc="0" normalizeH="0" baseline="0" noProof="0" smtClean="0">
                <a:ln>
                  <a:noFill/>
                </a:ln>
                <a:solidFill>
                  <a:srgbClr val="052049">
                    <a:lumMod val="90000"/>
                    <a:lumOff val="10000"/>
                  </a:srgbClr>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lang="en-US" dirty="0"/>
          </a:p>
        </p:txBody>
      </p:sp>
      <p:pic>
        <p:nvPicPr>
          <p:cNvPr id="22" name="Picture 21" descr="bixby_ppt_header_3.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1852083"/>
          </a:xfrm>
          <a:prstGeom prst="rect">
            <a:avLst/>
          </a:prstGeom>
        </p:spPr>
      </p:pic>
    </p:spTree>
    <p:extLst>
      <p:ext uri="{BB962C8B-B14F-4D97-AF65-F5344CB8AC3E}">
        <p14:creationId xmlns:p14="http://schemas.microsoft.com/office/powerpoint/2010/main" val="748870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457200" rtl="0" eaLnBrk="1" latinLnBrk="0" hangingPunct="1">
        <a:spcBef>
          <a:spcPct val="0"/>
        </a:spcBef>
        <a:buNone/>
        <a:defRPr sz="4000" b="0" i="0" kern="1200">
          <a:solidFill>
            <a:schemeClr val="tx2"/>
          </a:solidFill>
          <a:latin typeface=""/>
          <a:ea typeface="+mj-ea"/>
          <a:cs typeface="Helvetica Neue Light"/>
        </a:defRPr>
      </a:lvl1pPr>
    </p:titleStyle>
    <p:bodyStyle>
      <a:lvl1pPr marL="0" indent="0" algn="l" defTabSz="457200" rtl="0" eaLnBrk="1" latinLnBrk="0" hangingPunct="1">
        <a:spcBef>
          <a:spcPct val="20000"/>
        </a:spcBef>
        <a:buFontTx/>
        <a:buNone/>
        <a:defRPr sz="2800" b="0" i="0" kern="1200">
          <a:solidFill>
            <a:schemeClr val="tx1"/>
          </a:solidFill>
          <a:latin typeface=""/>
          <a:ea typeface="+mn-ea"/>
          <a:cs typeface="Helvetica Neue Light"/>
        </a:defRPr>
      </a:lvl1pPr>
      <a:lvl2pPr marL="742950" indent="-285750" algn="l" defTabSz="457200" rtl="0" eaLnBrk="1" latinLnBrk="0" hangingPunct="1">
        <a:spcBef>
          <a:spcPct val="20000"/>
        </a:spcBef>
        <a:buFont typeface="Arial"/>
        <a:buChar char="•"/>
        <a:defRPr sz="2800" b="0" i="0" kern="1200">
          <a:solidFill>
            <a:schemeClr val="tx1"/>
          </a:solidFill>
          <a:latin typeface=""/>
          <a:ea typeface="+mn-ea"/>
          <a:cs typeface="Helvetica Neue Light"/>
        </a:defRPr>
      </a:lvl2pPr>
      <a:lvl3pPr marL="1143000" indent="-228600" algn="l" defTabSz="457200" rtl="0" eaLnBrk="1" latinLnBrk="0" hangingPunct="1">
        <a:spcBef>
          <a:spcPct val="20000"/>
        </a:spcBef>
        <a:buFont typeface="Lucida Grande"/>
        <a:buChar char="-"/>
        <a:defRPr sz="2800" b="0" i="0" kern="1200">
          <a:solidFill>
            <a:schemeClr val="tx1"/>
          </a:solidFill>
          <a:latin typeface=""/>
          <a:ea typeface="+mn-ea"/>
          <a:cs typeface="Helvetica Neue Light"/>
        </a:defRPr>
      </a:lvl3pPr>
      <a:lvl4pPr marL="1600200" indent="-228600" algn="l" defTabSz="457200" rtl="0" eaLnBrk="1" latinLnBrk="0" hangingPunct="1">
        <a:spcBef>
          <a:spcPct val="20000"/>
        </a:spcBef>
        <a:buFont typeface="Arial"/>
        <a:buChar char="–"/>
        <a:defRPr sz="2000" b="0" i="0" kern="1200">
          <a:solidFill>
            <a:schemeClr val="tx1"/>
          </a:solidFill>
          <a:latin typeface="Helvetica Neue Light"/>
          <a:ea typeface="+mn-ea"/>
          <a:cs typeface="Helvetica Neue Light"/>
        </a:defRPr>
      </a:lvl4pPr>
      <a:lvl5pPr marL="2057400" indent="-228600" algn="l" defTabSz="457200" rtl="0" eaLnBrk="1" latinLnBrk="0" hangingPunct="1">
        <a:spcBef>
          <a:spcPct val="20000"/>
        </a:spcBef>
        <a:buFont typeface="Arial"/>
        <a:buChar char="»"/>
        <a:defRPr sz="2000" b="0" i="0" kern="1200">
          <a:solidFill>
            <a:schemeClr val="tx1"/>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22437"/>
            <a:ext cx="8229600" cy="1143000"/>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10" name="Text Placeholder 2"/>
          <p:cNvSpPr>
            <a:spLocks noGrp="1"/>
          </p:cNvSpPr>
          <p:nvPr>
            <p:ph type="body" idx="1"/>
          </p:nvPr>
        </p:nvSpPr>
        <p:spPr>
          <a:xfrm>
            <a:off x="457200" y="3048000"/>
            <a:ext cx="8229600" cy="26876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8" name="Rectangle 17"/>
          <p:cNvSpPr/>
          <p:nvPr/>
        </p:nvSpPr>
        <p:spPr>
          <a:xfrm>
            <a:off x="8383987" y="6287701"/>
            <a:ext cx="377026" cy="276999"/>
          </a:xfrm>
          <a:prstGeom prst="rect">
            <a:avLst/>
          </a:prstGeom>
        </p:spPr>
        <p:txBody>
          <a:bodyPr wrap="none">
            <a:spAutoFit/>
          </a:bodyPr>
          <a:lstStyle/>
          <a:p>
            <a:fld id="{8B21CC15-1FE1-DE45-B2A3-D45D4BE69851}" type="slidenum">
              <a:rPr kumimoji="0" lang="en-US" sz="1200" b="0" i="0" u="none" strike="noStrike" kern="1200" cap="none" spc="0" normalizeH="0" baseline="0" noProof="0" smtClean="0">
                <a:ln>
                  <a:noFill/>
                </a:ln>
                <a:solidFill>
                  <a:srgbClr val="052049">
                    <a:lumMod val="90000"/>
                    <a:lumOff val="10000"/>
                  </a:srgbClr>
                </a:solidFill>
                <a:effectLst/>
                <a:uLnTx/>
                <a:uFillTx/>
                <a:latin typeface="+mn-lt"/>
                <a:ea typeface="+mn-ea"/>
                <a:cs typeface="+mn-cs"/>
              </a:rPr>
              <a:pPr/>
              <a:t>‹#›</a:t>
            </a:fld>
            <a:endParaRPr lang="en-US" dirty="0"/>
          </a:p>
        </p:txBody>
      </p:sp>
      <p:pic>
        <p:nvPicPr>
          <p:cNvPr id="22" name="Picture 21" descr="bixby_ppt_header_3.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9144000" cy="1852083"/>
          </a:xfrm>
          <a:prstGeom prst="rect">
            <a:avLst/>
          </a:prstGeom>
        </p:spPr>
      </p:pic>
    </p:spTree>
    <p:extLst>
      <p:ext uri="{BB962C8B-B14F-4D97-AF65-F5344CB8AC3E}">
        <p14:creationId xmlns:p14="http://schemas.microsoft.com/office/powerpoint/2010/main" val="368101581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txStyles>
    <p:titleStyle>
      <a:lvl1pPr algn="l" defTabSz="457200" rtl="0" eaLnBrk="1" latinLnBrk="0" hangingPunct="1">
        <a:spcBef>
          <a:spcPct val="0"/>
        </a:spcBef>
        <a:buNone/>
        <a:defRPr sz="4000" b="0" i="0" kern="1200">
          <a:solidFill>
            <a:schemeClr val="tx2"/>
          </a:solidFill>
          <a:latin typeface=""/>
          <a:ea typeface="+mj-ea"/>
          <a:cs typeface="Helvetica Neue Light"/>
        </a:defRPr>
      </a:lvl1pPr>
    </p:titleStyle>
    <p:bodyStyle>
      <a:lvl1pPr marL="0" indent="0" algn="l" defTabSz="457200" rtl="0" eaLnBrk="1" latinLnBrk="0" hangingPunct="1">
        <a:spcBef>
          <a:spcPct val="20000"/>
        </a:spcBef>
        <a:buFontTx/>
        <a:buNone/>
        <a:defRPr sz="2800" b="0" i="0" kern="1200">
          <a:solidFill>
            <a:schemeClr val="tx1"/>
          </a:solidFill>
          <a:latin typeface=""/>
          <a:ea typeface="+mn-ea"/>
          <a:cs typeface="Helvetica Neue Light"/>
        </a:defRPr>
      </a:lvl1pPr>
      <a:lvl2pPr marL="742950" indent="-285750" algn="l" defTabSz="457200" rtl="0" eaLnBrk="1" latinLnBrk="0" hangingPunct="1">
        <a:spcBef>
          <a:spcPct val="20000"/>
        </a:spcBef>
        <a:buFont typeface="Arial"/>
        <a:buChar char="•"/>
        <a:defRPr sz="2800" b="0" i="0" kern="1200">
          <a:solidFill>
            <a:schemeClr val="tx1"/>
          </a:solidFill>
          <a:latin typeface=""/>
          <a:ea typeface="+mn-ea"/>
          <a:cs typeface="Helvetica Neue Light"/>
        </a:defRPr>
      </a:lvl2pPr>
      <a:lvl3pPr marL="1143000" indent="-228600" algn="l" defTabSz="457200" rtl="0" eaLnBrk="1" latinLnBrk="0" hangingPunct="1">
        <a:spcBef>
          <a:spcPct val="20000"/>
        </a:spcBef>
        <a:buFont typeface="Lucida Grande"/>
        <a:buChar char="-"/>
        <a:defRPr sz="2800" b="0" i="0" kern="1200">
          <a:solidFill>
            <a:schemeClr val="tx1"/>
          </a:solidFill>
          <a:latin typeface=""/>
          <a:ea typeface="+mn-ea"/>
          <a:cs typeface="Helvetica Neue Light"/>
        </a:defRPr>
      </a:lvl3pPr>
      <a:lvl4pPr marL="1600200" indent="-228600" algn="l" defTabSz="457200" rtl="0" eaLnBrk="1" latinLnBrk="0" hangingPunct="1">
        <a:spcBef>
          <a:spcPct val="20000"/>
        </a:spcBef>
        <a:buFont typeface="Arial"/>
        <a:buChar char="–"/>
        <a:defRPr sz="2000" b="0" i="0" kern="1200">
          <a:solidFill>
            <a:schemeClr val="tx1"/>
          </a:solidFill>
          <a:latin typeface="Helvetica Neue Light"/>
          <a:ea typeface="+mn-ea"/>
          <a:cs typeface="Helvetica Neue Light"/>
        </a:defRPr>
      </a:lvl4pPr>
      <a:lvl5pPr marL="2057400" indent="-228600" algn="l" defTabSz="457200" rtl="0" eaLnBrk="1" latinLnBrk="0" hangingPunct="1">
        <a:spcBef>
          <a:spcPct val="20000"/>
        </a:spcBef>
        <a:buFont typeface="Arial"/>
        <a:buChar char="»"/>
        <a:defRPr sz="2000" b="0" i="0" kern="1200">
          <a:solidFill>
            <a:schemeClr val="tx1"/>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9D2C864-9362-43C7-A136-D9C41D93A96D}"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406156F-305A-4D24-BCE9-7D8DD998C164}" type="datetime1">
              <a:rPr lang="en-US" smtClean="0"/>
              <a:t>6/25/2020</a:t>
            </a:fld>
            <a:endParaRPr lang="en-US"/>
          </a:p>
        </p:txBody>
      </p:sp>
    </p:spTree>
    <p:extLst>
      <p:ext uri="{BB962C8B-B14F-4D97-AF65-F5344CB8AC3E}">
        <p14:creationId xmlns:p14="http://schemas.microsoft.com/office/powerpoint/2010/main" val="255997895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22452" y="120040"/>
            <a:ext cx="8499094" cy="1143000"/>
          </a:xfrm>
          <a:prstGeom prst="rect">
            <a:avLst/>
          </a:prstGeom>
        </p:spPr>
        <p:txBody>
          <a:bodyPr wrap="square" lIns="0" tIns="0" rIns="0" bIns="0">
            <a:spAutoFit/>
          </a:bodyPr>
          <a:lstStyle>
            <a:lvl1pPr>
              <a:defRPr sz="3200" b="0" i="0">
                <a:solidFill>
                  <a:schemeClr val="tx1"/>
                </a:solidFill>
                <a:latin typeface="Calibri"/>
                <a:cs typeface="Calibri"/>
              </a:defRPr>
            </a:lvl1pPr>
          </a:lstStyle>
          <a:p>
            <a:endParaRPr/>
          </a:p>
        </p:txBody>
      </p:sp>
      <p:sp>
        <p:nvSpPr>
          <p:cNvPr id="3" name="Holder 3"/>
          <p:cNvSpPr>
            <a:spLocks noGrp="1"/>
          </p:cNvSpPr>
          <p:nvPr>
            <p:ph type="body" idx="1"/>
          </p:nvPr>
        </p:nvSpPr>
        <p:spPr>
          <a:xfrm>
            <a:off x="285114" y="1170985"/>
            <a:ext cx="8573770" cy="4437380"/>
          </a:xfrm>
          <a:prstGeom prst="rect">
            <a:avLst/>
          </a:prstGeom>
        </p:spPr>
        <p:txBody>
          <a:bodyPr wrap="square" lIns="0" tIns="0" rIns="0" bIns="0">
            <a:spAutoFit/>
          </a:bodyPr>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6/25/2020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0190560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04"/>
            <a:ext cx="1952272" cy="6853049"/>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D9FFFB4-400D-1240-AB24-6F86C96D4DFB}" type="datetimeFigureOut">
              <a:rPr lang="en-US" dirty="0"/>
              <a:t>6/25/2020</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27030755"/>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 id="2147484095" r:id="rId13"/>
    <p:sldLayoutId id="2147484096" r:id="rId14"/>
    <p:sldLayoutId id="2147484097" r:id="rId15"/>
    <p:sldLayoutId id="2147484098" r:id="rId16"/>
    <p:sldLayoutId id="2147484099"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900" baseline="0">
                <a:solidFill>
                  <a:schemeClr val="tx2"/>
                </a:solidFill>
              </a:defRPr>
            </a:lvl1pPr>
          </a:lstStyle>
          <a:p>
            <a:fld id="{87DE6118-2437-4B30-8E3C-4D2BE6020583}" type="datetimeFigureOut">
              <a:rPr lang="en-US" dirty="0"/>
              <a:pPr/>
              <a:t>6/25/2020</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9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9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46335061"/>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s://www.wrapsnet.org/documents/Arrivals%20by%20Nationality%20-%20Map%203-31-20.pdf" TargetMode="Externa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111/j.1471-0528.2008.01942.x" TargetMode="External"/><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016/j.ajog.2004.12.003" TargetMode="External"/><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8.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hyperlink" Target="http://www.familypact.org/" TargetMode="Externa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8" Type="http://schemas.openxmlformats.org/officeDocument/2006/relationships/hyperlink" Target="https://www.ncbi.nlm.nih.gov/pubmed/?term=Anderson%20J%5bAuthor%5d&amp;cauthor=true&amp;cauthor_uid=29304829" TargetMode="External"/><Relationship Id="rId3" Type="http://schemas.openxmlformats.org/officeDocument/2006/relationships/hyperlink" Target="https://www.ncbi.nlm.nih.gov/pubmed/?term=Awaida%20JY%5bAuthor%5d&amp;cauthor=true&amp;cauthor_uid=31120322" TargetMode="External"/><Relationship Id="rId7" Type="http://schemas.openxmlformats.org/officeDocument/2006/relationships/hyperlink" Target="https://www.ncbi.nlm.nih.gov/pubmed/?term=Budhwani%20H%5bAuthor%5d&amp;cauthor=true&amp;cauthor_uid=29304829" TargetMode="External"/><Relationship Id="rId2" Type="http://schemas.openxmlformats.org/officeDocument/2006/relationships/hyperlink" Target="https://www.ncbi.nlm.nih.gov/pubmed/?term=Shabaik%20SA%5bAuthor%5d&amp;cauthor=true&amp;cauthor_uid=31120322" TargetMode="External"/><Relationship Id="rId1" Type="http://schemas.openxmlformats.org/officeDocument/2006/relationships/slideLayout" Target="../slideLayouts/slideLayout35.xml"/><Relationship Id="rId6" Type="http://schemas.openxmlformats.org/officeDocument/2006/relationships/hyperlink" Target="https://www.ncbi.nlm.nih.gov/pubmed/31120322" TargetMode="External"/><Relationship Id="rId5" Type="http://schemas.openxmlformats.org/officeDocument/2006/relationships/hyperlink" Target="https://www.ncbi.nlm.nih.gov/pubmed/?term=Nelson%20AL%5bAuthor%5d&amp;cauthor=true&amp;cauthor_uid=31120322" TargetMode="External"/><Relationship Id="rId10" Type="http://schemas.openxmlformats.org/officeDocument/2006/relationships/hyperlink" Target="https://www.ncbi.nlm.nih.gov/pubmed/29304829" TargetMode="External"/><Relationship Id="rId4" Type="http://schemas.openxmlformats.org/officeDocument/2006/relationships/hyperlink" Target="https://www.ncbi.nlm.nih.gov/pubmed/?term=Xandre%20P%5bAuthor%5d&amp;cauthor=true&amp;cauthor_uid=31120322" TargetMode="External"/><Relationship Id="rId9" Type="http://schemas.openxmlformats.org/officeDocument/2006/relationships/hyperlink" Target="https://www.ncbi.nlm.nih.gov/pubmed/?term=Hearld%20KR%5bAuthor%5d&amp;cauthor=true&amp;cauthor_uid=29304829"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3" Type="http://schemas.openxmlformats.org/officeDocument/2006/relationships/hyperlink" Target="mailto:sybanna@ucdavis.edu" TargetMode="External"/><Relationship Id="rId2" Type="http://schemas.openxmlformats.org/officeDocument/2006/relationships/notesSlide" Target="../notesSlides/notesSlide18.xml"/><Relationship Id="rId1" Type="http://schemas.openxmlformats.org/officeDocument/2006/relationships/slideLayout" Target="../slideLayouts/slideLayout52.xml"/><Relationship Id="rId5" Type="http://schemas.openxmlformats.org/officeDocument/2006/relationships/image" Target="../media/image18.png"/><Relationship Id="rId4" Type="http://schemas.openxmlformats.org/officeDocument/2006/relationships/hyperlink" Target="https://ci-redcap.hs.uci.edu/surveys/?s=L49TD9F9E8"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mailto:hthiel@uci.edu" TargetMode="Externa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hyperlink" Target="https://www.prb.org/international/geography/afghanistan" TargetMode="External"/><Relationship Id="rId2" Type="http://schemas.openxmlformats.org/officeDocument/2006/relationships/hyperlink" Target="http://www.cdss.ca.gov/inforesources/Refugees/Reports-and-Data/Arrivals-Data" TargetMode="External"/><Relationship Id="rId1" Type="http://schemas.openxmlformats.org/officeDocument/2006/relationships/slideLayout" Target="../slideLayouts/slideLayout35.xml"/><Relationship Id="rId5" Type="http://schemas.openxmlformats.org/officeDocument/2006/relationships/hyperlink" Target="http://apps.who.int/gho/data/node.country.country-AFG?lang=en" TargetMode="External"/><Relationship Id="rId4" Type="http://schemas.openxmlformats.org/officeDocument/2006/relationships/hyperlink" Target="http://www.wrapsnet.org/admissions-and-arrivals/"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hyperlink" Target="https://www.wrapsnet.org/documents/Graph%20Refugee%20Admissions%20FY2020_03_31.pdf" TargetMode="External"/><Relationship Id="rId2" Type="http://schemas.openxmlformats.org/officeDocument/2006/relationships/notesSlide" Target="../notesSlides/notesSlide3.xml"/><Relationship Id="rId1" Type="http://schemas.openxmlformats.org/officeDocument/2006/relationships/slideLayout" Target="../slideLayouts/slideLayout39.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hyperlink" Target="https://www.pewresearch.org/fact-tank/2019/10/07/key-facts-about-refugees-to-the-u-s/ft_19-10-07_refugees_top-states-us-refugee-resettlement-fiscal-2019/" TargetMode="External"/><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11.tiff"/><Relationship Id="rId5" Type="http://schemas.openxmlformats.org/officeDocument/2006/relationships/image" Target="../media/image10.tiff"/><Relationship Id="rId4" Type="http://schemas.openxmlformats.org/officeDocument/2006/relationships/hyperlink" Target="https://www.migrationpolicy.org/article/refugees-and-asylees-united-stat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19200"/>
            <a:ext cx="6456681" cy="3020255"/>
          </a:xfrm>
          <a:noFill/>
        </p:spPr>
        <p:txBody>
          <a:bodyPr>
            <a:normAutofit/>
          </a:bodyPr>
          <a:lstStyle/>
          <a:p>
            <a:pPr fontAlgn="base"/>
            <a:r>
              <a:rPr lang="en-US" dirty="0"/>
              <a:t/>
            </a:r>
            <a:br>
              <a:rPr lang="en-US" dirty="0"/>
            </a:br>
            <a:r>
              <a:rPr lang="en-US" dirty="0">
                <a:solidFill>
                  <a:srgbClr val="FF0000"/>
                </a:solidFill>
              </a:rPr>
              <a:t/>
            </a:r>
            <a:br>
              <a:rPr lang="en-US" dirty="0">
                <a:solidFill>
                  <a:srgbClr val="FF0000"/>
                </a:solidFill>
              </a:rPr>
            </a:br>
            <a:r>
              <a:rPr lang="en-US" b="1" dirty="0">
                <a:solidFill>
                  <a:srgbClr val="CC0066"/>
                </a:solidFill>
              </a:rPr>
              <a:t>Reproductive Health</a:t>
            </a:r>
            <a:br>
              <a:rPr lang="en-US" b="1" dirty="0">
                <a:solidFill>
                  <a:srgbClr val="CC0066"/>
                </a:solidFill>
              </a:rPr>
            </a:br>
            <a:r>
              <a:rPr lang="en-US" b="1" dirty="0">
                <a:solidFill>
                  <a:srgbClr val="CC0066"/>
                </a:solidFill>
              </a:rPr>
              <a:t>in Refugee Women</a:t>
            </a:r>
            <a:r>
              <a:rPr lang="en-US" b="1" dirty="0">
                <a:solidFill>
                  <a:srgbClr val="FF0000"/>
                </a:solidFill>
              </a:rPr>
              <a:t> </a:t>
            </a:r>
            <a:r>
              <a:rPr lang="en-US" dirty="0">
                <a:solidFill>
                  <a:schemeClr val="accent1">
                    <a:lumMod val="50000"/>
                  </a:schemeClr>
                </a:solidFill>
              </a:rPr>
              <a:t/>
            </a:r>
            <a:br>
              <a:rPr lang="en-US" dirty="0">
                <a:solidFill>
                  <a:schemeClr val="accent1">
                    <a:lumMod val="50000"/>
                  </a:schemeClr>
                </a:solidFill>
              </a:rPr>
            </a:br>
            <a:endParaRPr lang="en-US" dirty="0">
              <a:solidFill>
                <a:schemeClr val="accent1">
                  <a:lumMod val="50000"/>
                </a:schemeClr>
              </a:solidFill>
              <a:latin typeface="Helvetica Neue Light"/>
            </a:endParaRPr>
          </a:p>
        </p:txBody>
      </p:sp>
      <p:sp>
        <p:nvSpPr>
          <p:cNvPr id="3" name="Subtitle 2"/>
          <p:cNvSpPr>
            <a:spLocks noGrp="1"/>
          </p:cNvSpPr>
          <p:nvPr>
            <p:ph type="subTitle" idx="1"/>
          </p:nvPr>
        </p:nvSpPr>
        <p:spPr>
          <a:xfrm>
            <a:off x="914400" y="3874533"/>
            <a:ext cx="7781663" cy="2373868"/>
          </a:xfrm>
        </p:spPr>
        <p:txBody>
          <a:bodyPr>
            <a:normAutofit/>
          </a:bodyPr>
          <a:lstStyle/>
          <a:p>
            <a:pPr>
              <a:lnSpc>
                <a:spcPts val="1700"/>
              </a:lnSpc>
            </a:pPr>
            <a:r>
              <a:rPr lang="en-US" sz="2400" b="1" dirty="0">
                <a:solidFill>
                  <a:schemeClr val="accent1">
                    <a:lumMod val="50000"/>
                  </a:schemeClr>
                </a:solidFill>
                <a:latin typeface="Helvetica"/>
                <a:cs typeface="Helvetica"/>
              </a:rPr>
              <a:t>Heike Thiel de Bocanegra, PhD, MPH</a:t>
            </a:r>
          </a:p>
          <a:p>
            <a:r>
              <a:rPr lang="en-US" sz="2400" dirty="0">
                <a:solidFill>
                  <a:schemeClr val="accent1">
                    <a:lumMod val="50000"/>
                  </a:schemeClr>
                </a:solidFill>
                <a:latin typeface="Helvetica"/>
                <a:cs typeface="Helvetica"/>
              </a:rPr>
              <a:t>Associate Professor  Department of Obstetrics and Gynecology, University of California, Irvine </a:t>
            </a:r>
          </a:p>
          <a:p>
            <a:pPr algn="ctr"/>
            <a:r>
              <a:rPr lang="en-US" sz="2400" dirty="0">
                <a:solidFill>
                  <a:schemeClr val="tx1"/>
                </a:solidFill>
                <a:latin typeface="Helvetica"/>
                <a:cs typeface="Helvetica"/>
              </a:rPr>
              <a:t>SPH  295 International Health, </a:t>
            </a:r>
          </a:p>
          <a:p>
            <a:pPr algn="ctr"/>
            <a:r>
              <a:rPr lang="en-US" sz="2400" dirty="0">
                <a:solidFill>
                  <a:schemeClr val="tx1"/>
                </a:solidFill>
                <a:latin typeface="Helvetica"/>
                <a:cs typeface="Helvetica"/>
              </a:rPr>
              <a:t>University of California, Davis </a:t>
            </a:r>
            <a:endParaRPr lang="en-US" sz="2400" dirty="0">
              <a:solidFill>
                <a:schemeClr val="bg1"/>
              </a:solidFill>
              <a:latin typeface="Helvetica"/>
              <a:cs typeface="Helvetica"/>
            </a:endParaRPr>
          </a:p>
        </p:txBody>
      </p:sp>
      <p:sp>
        <p:nvSpPr>
          <p:cNvPr id="9" name="Text Placeholder 8"/>
          <p:cNvSpPr>
            <a:spLocks noGrp="1"/>
          </p:cNvSpPr>
          <p:nvPr>
            <p:ph type="body" sz="half" idx="2"/>
          </p:nvPr>
        </p:nvSpPr>
        <p:spPr>
          <a:xfrm>
            <a:off x="584200" y="5638800"/>
            <a:ext cx="8559800" cy="1441834"/>
          </a:xfrm>
        </p:spPr>
        <p:txBody>
          <a:bodyPr>
            <a:normAutofit/>
          </a:bodyPr>
          <a:lstStyle/>
          <a:p>
            <a:pPr>
              <a:lnSpc>
                <a:spcPts val="1700"/>
              </a:lnSpc>
            </a:pPr>
            <a:endParaRPr lang="en-US" sz="1200" dirty="0">
              <a:latin typeface="Helvetica"/>
              <a:cs typeface="Helvetica"/>
            </a:endParaRPr>
          </a:p>
          <a:p>
            <a:pPr>
              <a:lnSpc>
                <a:spcPts val="1700"/>
              </a:lnSpc>
            </a:pPr>
            <a:r>
              <a:rPr lang="en-US" sz="1200" dirty="0">
                <a:latin typeface="Helvetica"/>
                <a:cs typeface="Helvetica"/>
              </a:rPr>
              <a:t>   </a:t>
            </a:r>
          </a:p>
          <a:p>
            <a:pPr algn="ctr">
              <a:lnSpc>
                <a:spcPts val="1700"/>
              </a:lnSpc>
            </a:pPr>
            <a:endParaRPr lang="en-US" sz="2400" dirty="0">
              <a:solidFill>
                <a:schemeClr val="tx1"/>
              </a:solidFill>
              <a:latin typeface="Helvetica"/>
              <a:cs typeface="Helvetica"/>
            </a:endParaRPr>
          </a:p>
          <a:p>
            <a:pPr>
              <a:lnSpc>
                <a:spcPts val="1700"/>
              </a:lnSpc>
            </a:pPr>
            <a:endParaRPr lang="en-US" sz="1200" dirty="0">
              <a:latin typeface="Helvetica"/>
              <a:cs typeface="Helvetica"/>
            </a:endParaRPr>
          </a:p>
        </p:txBody>
      </p:sp>
      <p:sp>
        <p:nvSpPr>
          <p:cNvPr id="4" name="TextBox 3"/>
          <p:cNvSpPr txBox="1"/>
          <p:nvPr/>
        </p:nvSpPr>
        <p:spPr>
          <a:xfrm>
            <a:off x="3481827" y="1362558"/>
            <a:ext cx="184666" cy="369332"/>
          </a:xfrm>
          <a:prstGeom prst="rect">
            <a:avLst/>
          </a:prstGeom>
          <a:noFill/>
        </p:spPr>
        <p:txBody>
          <a:bodyPr wrap="none" rtlCol="0">
            <a:spAutoFit/>
          </a:bodyPr>
          <a:lstStyle/>
          <a:p>
            <a:endParaRPr lang="en-US" dirty="0">
              <a:latin typeface="HelveticaNeueLT Std Lt"/>
              <a:cs typeface="HelveticaNeueLT Std Lt"/>
            </a:endParaRPr>
          </a:p>
        </p:txBody>
      </p:sp>
      <p:sp>
        <p:nvSpPr>
          <p:cNvPr id="5" name="TextBox 4"/>
          <p:cNvSpPr txBox="1"/>
          <p:nvPr/>
        </p:nvSpPr>
        <p:spPr>
          <a:xfrm>
            <a:off x="1269942" y="6434303"/>
            <a:ext cx="184666" cy="646331"/>
          </a:xfrm>
          <a:prstGeom prst="rect">
            <a:avLst/>
          </a:prstGeom>
          <a:noFill/>
        </p:spPr>
        <p:txBody>
          <a:bodyPr wrap="none" rtlCol="0">
            <a:spAutoFit/>
          </a:bodyPr>
          <a:lstStyle/>
          <a:p>
            <a:endParaRPr lang="en-US" dirty="0">
              <a:latin typeface="HelveticaNeueLT Std Lt"/>
              <a:cs typeface="HelveticaNeueLT Std Lt"/>
            </a:endParaRPr>
          </a:p>
          <a:p>
            <a:endParaRPr lang="en-US" dirty="0">
              <a:latin typeface="HelveticaNeueLT Std Lt"/>
              <a:cs typeface="HelveticaNeueLT Std Lt"/>
            </a:endParaRPr>
          </a:p>
        </p:txBody>
      </p:sp>
      <p:sp>
        <p:nvSpPr>
          <p:cNvPr id="8" name="TextBox 7"/>
          <p:cNvSpPr txBox="1"/>
          <p:nvPr/>
        </p:nvSpPr>
        <p:spPr>
          <a:xfrm>
            <a:off x="584200" y="3505200"/>
            <a:ext cx="184666" cy="369332"/>
          </a:xfrm>
          <a:prstGeom prst="rect">
            <a:avLst/>
          </a:prstGeom>
          <a:noFill/>
        </p:spPr>
        <p:txBody>
          <a:bodyPr wrap="none" rtlCol="0">
            <a:spAutoFit/>
          </a:bodyPr>
          <a:lstStyle/>
          <a:p>
            <a:endParaRPr lang="en-US" dirty="0">
              <a:latin typeface="HelveticaNeueLT Std Lt"/>
              <a:cs typeface="HelveticaNeueLT Std 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199" y="152400"/>
            <a:ext cx="3334327" cy="2498523"/>
          </a:xfrm>
          <a:prstGeom prst="rect">
            <a:avLst/>
          </a:prstGeom>
        </p:spPr>
      </p:pic>
    </p:spTree>
    <p:extLst>
      <p:ext uri="{BB962C8B-B14F-4D97-AF65-F5344CB8AC3E}">
        <p14:creationId xmlns:p14="http://schemas.microsoft.com/office/powerpoint/2010/main" val="208592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452" y="269557"/>
            <a:ext cx="8499094" cy="984885"/>
          </a:xfrm>
        </p:spPr>
        <p:txBody>
          <a:bodyPr/>
          <a:lstStyle/>
          <a:p>
            <a:pPr algn="ctr"/>
            <a:r>
              <a:rPr lang="en-US" dirty="0"/>
              <a:t>Top 10 Countries of Origin of Refugees </a:t>
            </a:r>
            <a:br>
              <a:rPr lang="en-US" dirty="0"/>
            </a:br>
            <a:r>
              <a:rPr lang="en-US" dirty="0"/>
              <a:t>(10/2019 - 05/2020)</a:t>
            </a:r>
          </a:p>
        </p:txBody>
      </p:sp>
      <p:sp>
        <p:nvSpPr>
          <p:cNvPr id="6" name="TextBox 5"/>
          <p:cNvSpPr txBox="1"/>
          <p:nvPr/>
        </p:nvSpPr>
        <p:spPr>
          <a:xfrm>
            <a:off x="952499" y="6096000"/>
            <a:ext cx="72390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Source: Refugee Processing Center,</a:t>
            </a: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2"/>
              </a:rPr>
              <a:t> </a:t>
            </a: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2"/>
              </a:rPr>
              <a:t>https://www.wrapsnet.org/documents/Arrivals%20by%20Nationality%20-%20Map%203-31-20.pdf</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7" name="Chart 6">
            <a:extLst>
              <a:ext uri="{FF2B5EF4-FFF2-40B4-BE49-F238E27FC236}">
                <a16:creationId xmlns:a16="http://schemas.microsoft.com/office/drawing/2014/main" id="{F1448C2A-1EAF-4456-AB7C-C1BA08B0C7CD}"/>
              </a:ext>
            </a:extLst>
          </p:cNvPr>
          <p:cNvGraphicFramePr/>
          <p:nvPr>
            <p:extLst/>
          </p:nvPr>
        </p:nvGraphicFramePr>
        <p:xfrm>
          <a:off x="609600" y="1315402"/>
          <a:ext cx="7924797" cy="4819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6375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09600"/>
            <a:ext cx="6986016" cy="3200400"/>
          </a:xfrm>
        </p:spPr>
        <p:txBody>
          <a:bodyPr>
            <a:normAutofit/>
          </a:bodyPr>
          <a:lstStyle/>
          <a:p>
            <a:r>
              <a:rPr lang="en-US" dirty="0"/>
              <a:t>Afghan and Iraqi SIV Arrivals</a:t>
            </a:r>
            <a:br>
              <a:rPr lang="en-US" dirty="0"/>
            </a:br>
            <a:endParaRPr lang="en-US" dirty="0"/>
          </a:p>
        </p:txBody>
      </p:sp>
      <p:sp>
        <p:nvSpPr>
          <p:cNvPr id="3" name="Content Placeholder 2"/>
          <p:cNvSpPr>
            <a:spLocks noGrp="1"/>
          </p:cNvSpPr>
          <p:nvPr>
            <p:ph idx="1"/>
          </p:nvPr>
        </p:nvSpPr>
        <p:spPr>
          <a:xfrm>
            <a:off x="1066800" y="2209800"/>
            <a:ext cx="7620000" cy="4191000"/>
          </a:xfrm>
        </p:spPr>
        <p:txBody>
          <a:bodyPr>
            <a:normAutofit lnSpcReduction="10000"/>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Special Immigrant Visas holders (SIVs) assisted or were employed by the United States government in Afghanistan or Iraq</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Same support and resources as refugees</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Arrival statistics are reported separately </a:t>
            </a:r>
          </a:p>
          <a:p>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42542275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5049436"/>
              </p:ext>
            </p:extLst>
          </p:nvPr>
        </p:nvGraphicFramePr>
        <p:xfrm>
          <a:off x="429768" y="1219199"/>
          <a:ext cx="8382000" cy="4468367"/>
        </p:xfrm>
        <a:graphic>
          <a:graphicData uri="http://schemas.openxmlformats.org/drawingml/2006/table">
            <a:tbl>
              <a:tblPr firstRow="1" firstCol="1" bandRow="1">
                <a:tableStyleId>{5C22544A-7EE6-4342-B048-85BDC9FD1C3A}</a:tableStyleId>
              </a:tblPr>
              <a:tblGrid>
                <a:gridCol w="2453401">
                  <a:extLst>
                    <a:ext uri="{9D8B030D-6E8A-4147-A177-3AD203B41FA5}">
                      <a16:colId xmlns:a16="http://schemas.microsoft.com/office/drawing/2014/main" val="772093098"/>
                    </a:ext>
                  </a:extLst>
                </a:gridCol>
                <a:gridCol w="2145823">
                  <a:extLst>
                    <a:ext uri="{9D8B030D-6E8A-4147-A177-3AD203B41FA5}">
                      <a16:colId xmlns:a16="http://schemas.microsoft.com/office/drawing/2014/main" val="756857249"/>
                    </a:ext>
                  </a:extLst>
                </a:gridCol>
                <a:gridCol w="2168840">
                  <a:extLst>
                    <a:ext uri="{9D8B030D-6E8A-4147-A177-3AD203B41FA5}">
                      <a16:colId xmlns:a16="http://schemas.microsoft.com/office/drawing/2014/main" val="2069267600"/>
                    </a:ext>
                  </a:extLst>
                </a:gridCol>
                <a:gridCol w="1613936">
                  <a:extLst>
                    <a:ext uri="{9D8B030D-6E8A-4147-A177-3AD203B41FA5}">
                      <a16:colId xmlns:a16="http://schemas.microsoft.com/office/drawing/2014/main" val="4080773896"/>
                    </a:ext>
                  </a:extLst>
                </a:gridCol>
              </a:tblGrid>
              <a:tr h="1489457">
                <a:tc>
                  <a:txBody>
                    <a:bodyPr/>
                    <a:lstStyle/>
                    <a:p>
                      <a:pPr marL="0" marR="0" algn="ctr">
                        <a:spcBef>
                          <a:spcPts val="0"/>
                        </a:spcBef>
                        <a:spcAft>
                          <a:spcPts val="0"/>
                        </a:spcAft>
                      </a:pPr>
                      <a:r>
                        <a:rPr lang="en-US" sz="2800" dirty="0">
                          <a:effectLst/>
                        </a:rPr>
                        <a:t>County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Refugee Arrival, 2012-2016</a:t>
                      </a:r>
                      <a:r>
                        <a:rPr lang="en-US" sz="2800" baseline="30000" dirty="0">
                          <a:effectLst/>
                        </a:rPr>
                        <a:t>1</a:t>
                      </a:r>
                      <a:endParaRPr lang="en-US" sz="2800"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SIV arrival, 2012-2016</a:t>
                      </a:r>
                      <a:r>
                        <a:rPr lang="en-US" sz="2800" baseline="30000" dirty="0">
                          <a:effectLst/>
                        </a:rPr>
                        <a:t>2</a:t>
                      </a:r>
                      <a:endParaRPr lang="en-US" sz="2800"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a:effectLst/>
                        </a:rPr>
                        <a:t>Total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1370752"/>
                  </a:ext>
                </a:extLst>
              </a:tr>
              <a:tr h="595782">
                <a:tc>
                  <a:txBody>
                    <a:bodyPr/>
                    <a:lstStyle/>
                    <a:p>
                      <a:pPr marL="0" marR="0" algn="ctr">
                        <a:spcBef>
                          <a:spcPts val="0"/>
                        </a:spcBef>
                        <a:spcAft>
                          <a:spcPts val="0"/>
                        </a:spcAft>
                      </a:pPr>
                      <a:r>
                        <a:rPr lang="en-US" sz="2800" dirty="0">
                          <a:effectLst/>
                        </a:rPr>
                        <a:t>San Diego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13,153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a:effectLst/>
                        </a:rPr>
                        <a:t>1,490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a:effectLst/>
                        </a:rPr>
                        <a:t>14,643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668493"/>
                  </a:ext>
                </a:extLst>
              </a:tr>
              <a:tr h="595782">
                <a:tc>
                  <a:txBody>
                    <a:bodyPr/>
                    <a:lstStyle/>
                    <a:p>
                      <a:pPr marL="0" marR="0" algn="ctr">
                        <a:spcBef>
                          <a:spcPts val="0"/>
                        </a:spcBef>
                        <a:spcAft>
                          <a:spcPts val="0"/>
                        </a:spcAft>
                      </a:pPr>
                      <a:r>
                        <a:rPr lang="en-US" sz="2800" dirty="0">
                          <a:effectLst/>
                        </a:rPr>
                        <a:t>Los Angeles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7,818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511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8,239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4487373"/>
                  </a:ext>
                </a:extLst>
              </a:tr>
              <a:tr h="595782">
                <a:tc>
                  <a:txBody>
                    <a:bodyPr/>
                    <a:lstStyle/>
                    <a:p>
                      <a:pPr marL="0" marR="0" algn="ctr">
                        <a:spcBef>
                          <a:spcPts val="0"/>
                        </a:spcBef>
                        <a:spcAft>
                          <a:spcPts val="0"/>
                        </a:spcAft>
                      </a:pPr>
                      <a:r>
                        <a:rPr lang="en-US" sz="2800" dirty="0">
                          <a:effectLst/>
                        </a:rPr>
                        <a:t>Sacramento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4,348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3,775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a:effectLst/>
                        </a:rPr>
                        <a:t>8,123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8078723"/>
                  </a:ext>
                </a:extLst>
              </a:tr>
              <a:tr h="595782">
                <a:tc>
                  <a:txBody>
                    <a:bodyPr/>
                    <a:lstStyle/>
                    <a:p>
                      <a:pPr marL="0" marR="0" algn="ctr">
                        <a:spcBef>
                          <a:spcPts val="0"/>
                        </a:spcBef>
                        <a:spcAft>
                          <a:spcPts val="0"/>
                        </a:spcAft>
                      </a:pPr>
                      <a:r>
                        <a:rPr lang="en-US" sz="2800" dirty="0">
                          <a:effectLst/>
                        </a:rPr>
                        <a:t>Other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5,982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3,389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a:effectLst/>
                        </a:rPr>
                        <a:t>9,371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1844198"/>
                  </a:ext>
                </a:extLst>
              </a:tr>
              <a:tr h="595782">
                <a:tc>
                  <a:txBody>
                    <a:bodyPr/>
                    <a:lstStyle/>
                    <a:p>
                      <a:pPr marL="0" marR="0" algn="ctr">
                        <a:spcBef>
                          <a:spcPts val="0"/>
                        </a:spcBef>
                        <a:spcAft>
                          <a:spcPts val="0"/>
                        </a:spcAft>
                      </a:pPr>
                      <a:r>
                        <a:rPr lang="en-US" sz="2800" dirty="0">
                          <a:effectLst/>
                        </a:rPr>
                        <a:t>California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a:effectLst/>
                        </a:rPr>
                        <a:t>31,301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9,165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40,466</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8111170"/>
                  </a:ext>
                </a:extLst>
              </a:tr>
            </a:tbl>
          </a:graphicData>
        </a:graphic>
      </p:graphicFrame>
      <p:sp>
        <p:nvSpPr>
          <p:cNvPr id="6" name="TextBox 5"/>
          <p:cNvSpPr txBox="1"/>
          <p:nvPr/>
        </p:nvSpPr>
        <p:spPr>
          <a:xfrm>
            <a:off x="429768" y="5687568"/>
            <a:ext cx="8382000" cy="1231106"/>
          </a:xfrm>
          <a:prstGeom prst="rect">
            <a:avLst/>
          </a:prstGeom>
          <a:noFill/>
        </p:spPr>
        <p:txBody>
          <a:bodyPr wrap="square" rtlCol="0">
            <a:spAutoFit/>
          </a:bodyPr>
          <a:lstStyle/>
          <a:p>
            <a:r>
              <a:rPr lang="en-US" dirty="0"/>
              <a:t> </a:t>
            </a:r>
            <a:endParaRPr lang="en-US" sz="1400" dirty="0"/>
          </a:p>
          <a:p>
            <a:r>
              <a:rPr lang="en-US" sz="1400" baseline="30000" dirty="0"/>
              <a:t>1 </a:t>
            </a:r>
            <a:r>
              <a:rPr lang="en-US" sz="1400" dirty="0"/>
              <a:t>Refugee Processing Center. </a:t>
            </a:r>
            <a:r>
              <a:rPr lang="en-US" sz="1400" i="1" dirty="0"/>
              <a:t>Admissions and Arrivals</a:t>
            </a:r>
            <a:r>
              <a:rPr lang="en-US" sz="1400" dirty="0"/>
              <a:t>. U.S. Department of State http://www.wrapsnet.org/admissions-and-arrivals/. </a:t>
            </a:r>
          </a:p>
          <a:p>
            <a:r>
              <a:rPr lang="en-US" sz="1400" baseline="30000" dirty="0"/>
              <a:t>2 </a:t>
            </a:r>
            <a:r>
              <a:rPr lang="en-US" sz="1400" dirty="0"/>
              <a:t>California Refugee Arrivals Data. California Department of Public Health. http://www.cdss.ca.gov/inforesources/Refugees/Reports-and-Data/Arrivals-Data</a:t>
            </a:r>
          </a:p>
        </p:txBody>
      </p:sp>
    </p:spTree>
    <p:extLst>
      <p:ext uri="{BB962C8B-B14F-4D97-AF65-F5344CB8AC3E}">
        <p14:creationId xmlns:p14="http://schemas.microsoft.com/office/powerpoint/2010/main" val="2699329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624110"/>
            <a:ext cx="6934200" cy="1280890"/>
          </a:xfrm>
        </p:spPr>
        <p:txBody>
          <a:bodyPr>
            <a:normAutofit fontScale="90000"/>
          </a:bodyPr>
          <a:lstStyle/>
          <a:p>
            <a:r>
              <a:rPr lang="en-US" b="1" dirty="0">
                <a:solidFill>
                  <a:schemeClr val="accent1">
                    <a:lumMod val="75000"/>
                  </a:schemeClr>
                </a:solidFill>
              </a:rPr>
              <a:t>California Refugees  (2008-2018) and SIVs (2016-2018) By Nationality</a:t>
            </a:r>
            <a:r>
              <a:rPr lang="en-US" b="1" dirty="0">
                <a:solidFill>
                  <a:srgbClr val="5B9BD5"/>
                </a:solidFill>
                <a:latin typeface="Calibri" panose="020F0502020204030204" pitchFamily="34" charset="0"/>
                <a:ea typeface="Calibri" panose="020F0502020204030204" pitchFamily="34" charset="0"/>
                <a:cs typeface="Arial" panose="020B0604020202020204" pitchFamily="34" charset="0"/>
              </a:rPr>
              <a:t/>
            </a:r>
            <a:br>
              <a:rPr lang="en-US" b="1" dirty="0">
                <a:solidFill>
                  <a:srgbClr val="5B9BD5"/>
                </a:solidFill>
                <a:latin typeface="Calibri" panose="020F0502020204030204" pitchFamily="34" charset="0"/>
                <a:ea typeface="Calibri" panose="020F0502020204030204" pitchFamily="34" charset="0"/>
                <a:cs typeface="Arial" panose="020B0604020202020204" pitchFamily="34" charset="0"/>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5393716"/>
              </p:ext>
            </p:extLst>
          </p:nvPr>
        </p:nvGraphicFramePr>
        <p:xfrm>
          <a:off x="1506000" y="2362202"/>
          <a:ext cx="7467599" cy="4190998"/>
        </p:xfrm>
        <a:graphic>
          <a:graphicData uri="http://schemas.openxmlformats.org/drawingml/2006/table">
            <a:tbl>
              <a:tblPr firstRow="1" firstCol="1" bandRow="1">
                <a:tableStyleId>{5C22544A-7EE6-4342-B048-85BDC9FD1C3A}</a:tableStyleId>
              </a:tblPr>
              <a:tblGrid>
                <a:gridCol w="3746205">
                  <a:extLst>
                    <a:ext uri="{9D8B030D-6E8A-4147-A177-3AD203B41FA5}">
                      <a16:colId xmlns:a16="http://schemas.microsoft.com/office/drawing/2014/main" val="3892994827"/>
                    </a:ext>
                  </a:extLst>
                </a:gridCol>
                <a:gridCol w="3721394">
                  <a:extLst>
                    <a:ext uri="{9D8B030D-6E8A-4147-A177-3AD203B41FA5}">
                      <a16:colId xmlns:a16="http://schemas.microsoft.com/office/drawing/2014/main" val="3752952001"/>
                    </a:ext>
                  </a:extLst>
                </a:gridCol>
              </a:tblGrid>
              <a:tr h="695526">
                <a:tc gridSpan="2">
                  <a:txBody>
                    <a:bodyPr/>
                    <a:lstStyle/>
                    <a:p>
                      <a:pPr marL="0" marR="0" algn="l">
                        <a:spcBef>
                          <a:spcPts val="0"/>
                        </a:spcBef>
                        <a:spcAft>
                          <a:spcPts val="1000"/>
                        </a:spcAft>
                      </a:pPr>
                      <a:endParaRPr lang="en-US" sz="2800" b="1" dirty="0">
                        <a:solidFill>
                          <a:srgbClr val="5B9BD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3186278538"/>
                  </a:ext>
                </a:extLst>
              </a:tr>
              <a:tr h="436934">
                <a:tc>
                  <a:txBody>
                    <a:bodyPr/>
                    <a:lstStyle/>
                    <a:p>
                      <a:pPr marL="0" marR="0" algn="l">
                        <a:spcBef>
                          <a:spcPts val="0"/>
                        </a:spcBef>
                        <a:spcAft>
                          <a:spcPts val="0"/>
                        </a:spcAft>
                      </a:pPr>
                      <a:r>
                        <a:rPr lang="en-US" sz="2000">
                          <a:effectLst/>
                        </a:rPr>
                        <a:t>Country of Origin</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spcBef>
                          <a:spcPts val="0"/>
                        </a:spcBef>
                        <a:spcAft>
                          <a:spcPts val="0"/>
                        </a:spcAft>
                      </a:pPr>
                      <a:r>
                        <a:rPr lang="en-US" sz="2000" dirty="0">
                          <a:effectLst/>
                        </a:rPr>
                        <a:t>Number of Persons Resettled</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0447296"/>
                  </a:ext>
                </a:extLst>
              </a:tr>
              <a:tr h="436934">
                <a:tc>
                  <a:txBody>
                    <a:bodyPr/>
                    <a:lstStyle/>
                    <a:p>
                      <a:pPr marL="0" marR="0" algn="l">
                        <a:spcBef>
                          <a:spcPts val="0"/>
                        </a:spcBef>
                        <a:spcAft>
                          <a:spcPts val="0"/>
                        </a:spcAft>
                      </a:pPr>
                      <a:r>
                        <a:rPr lang="en-US" sz="2000">
                          <a:effectLst/>
                        </a:rPr>
                        <a:t>Afghanistan</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2000">
                          <a:effectLst/>
                        </a:rPr>
                        <a:t>10,387</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813223793"/>
                  </a:ext>
                </a:extLst>
              </a:tr>
              <a:tr h="873868">
                <a:tc>
                  <a:txBody>
                    <a:bodyPr/>
                    <a:lstStyle/>
                    <a:p>
                      <a:pPr marL="0" marR="0" algn="l">
                        <a:spcBef>
                          <a:spcPts val="0"/>
                        </a:spcBef>
                        <a:spcAft>
                          <a:spcPts val="0"/>
                        </a:spcAft>
                      </a:pPr>
                      <a:r>
                        <a:rPr lang="en-US" sz="2000">
                          <a:effectLst/>
                        </a:rPr>
                        <a:t>Democratic Republic of Congo</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2000" dirty="0">
                          <a:effectLst/>
                        </a:rPr>
                        <a:t>1,478</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139956740"/>
                  </a:ext>
                </a:extLst>
              </a:tr>
              <a:tr h="436934">
                <a:tc>
                  <a:txBody>
                    <a:bodyPr/>
                    <a:lstStyle/>
                    <a:p>
                      <a:pPr marL="0" marR="0" algn="l">
                        <a:spcBef>
                          <a:spcPts val="0"/>
                        </a:spcBef>
                        <a:spcAft>
                          <a:spcPts val="0"/>
                        </a:spcAft>
                      </a:pPr>
                      <a:r>
                        <a:rPr lang="en-US" sz="2000">
                          <a:effectLst/>
                        </a:rPr>
                        <a:t>Iran</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2000">
                          <a:effectLst/>
                        </a:rPr>
                        <a:t>20,536</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691711337"/>
                  </a:ext>
                </a:extLst>
              </a:tr>
              <a:tr h="436934">
                <a:tc>
                  <a:txBody>
                    <a:bodyPr/>
                    <a:lstStyle/>
                    <a:p>
                      <a:pPr marL="0" marR="0" algn="l">
                        <a:spcBef>
                          <a:spcPts val="0"/>
                        </a:spcBef>
                        <a:spcAft>
                          <a:spcPts val="0"/>
                        </a:spcAft>
                      </a:pPr>
                      <a:r>
                        <a:rPr lang="en-US" sz="2000" dirty="0">
                          <a:effectLst/>
                        </a:rPr>
                        <a:t>Iraq</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2000" dirty="0">
                          <a:effectLst/>
                        </a:rPr>
                        <a:t>28,095</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049503639"/>
                  </a:ext>
                </a:extLst>
              </a:tr>
              <a:tr h="436934">
                <a:tc>
                  <a:txBody>
                    <a:bodyPr/>
                    <a:lstStyle/>
                    <a:p>
                      <a:pPr marL="0" marR="0" algn="l">
                        <a:spcBef>
                          <a:spcPts val="0"/>
                        </a:spcBef>
                        <a:spcAft>
                          <a:spcPts val="0"/>
                        </a:spcAft>
                      </a:pPr>
                      <a:r>
                        <a:rPr lang="en-US" sz="2000">
                          <a:effectLst/>
                        </a:rPr>
                        <a:t>Somalia</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2000">
                          <a:effectLst/>
                        </a:rPr>
                        <a:t>1,925</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12101299"/>
                  </a:ext>
                </a:extLst>
              </a:tr>
              <a:tr h="436934">
                <a:tc>
                  <a:txBody>
                    <a:bodyPr/>
                    <a:lstStyle/>
                    <a:p>
                      <a:pPr marL="0" marR="0" algn="l">
                        <a:spcBef>
                          <a:spcPts val="0"/>
                        </a:spcBef>
                        <a:spcAft>
                          <a:spcPts val="0"/>
                        </a:spcAft>
                      </a:pPr>
                      <a:r>
                        <a:rPr lang="en-US" sz="2000" dirty="0">
                          <a:effectLst/>
                        </a:rPr>
                        <a:t>Syria</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2000" dirty="0">
                          <a:effectLst/>
                        </a:rPr>
                        <a:t>2,327</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58791822"/>
                  </a:ext>
                </a:extLst>
              </a:tr>
            </a:tbl>
          </a:graphicData>
        </a:graphic>
      </p:graphicFrame>
    </p:spTree>
    <p:extLst>
      <p:ext uri="{BB962C8B-B14F-4D97-AF65-F5344CB8AC3E}">
        <p14:creationId xmlns:p14="http://schemas.microsoft.com/office/powerpoint/2010/main" val="1651532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7363326" cy="1376112"/>
          </a:xfrm>
        </p:spPr>
        <p:txBody>
          <a:bodyPr>
            <a:normAutofit/>
          </a:bodyPr>
          <a:lstStyle/>
          <a:p>
            <a:r>
              <a:rPr lang="en-US" b="1" dirty="0">
                <a:solidFill>
                  <a:schemeClr val="accent1">
                    <a:lumMod val="75000"/>
                  </a:schemeClr>
                </a:solidFill>
              </a:rPr>
              <a:t>Maternal health outcomes of  refugee groups</a:t>
            </a:r>
          </a:p>
        </p:txBody>
      </p:sp>
      <p:sp>
        <p:nvSpPr>
          <p:cNvPr id="3" name="Content Placeholder 2"/>
          <p:cNvSpPr>
            <a:spLocks noGrp="1"/>
          </p:cNvSpPr>
          <p:nvPr>
            <p:ph idx="1"/>
          </p:nvPr>
        </p:nvSpPr>
        <p:spPr>
          <a:xfrm>
            <a:off x="1149015" y="1676400"/>
            <a:ext cx="7960895" cy="3657600"/>
          </a:xfrm>
        </p:spPr>
        <p:txBody>
          <a:bodyPr>
            <a:noAutofit/>
          </a:bodyPr>
          <a:lstStyle/>
          <a:p>
            <a:r>
              <a:rPr lang="en-US" sz="2400" dirty="0"/>
              <a:t>Undetected health problems like anemia and hypertension</a:t>
            </a:r>
          </a:p>
          <a:p>
            <a:r>
              <a:rPr lang="en-US" sz="2400" dirty="0"/>
              <a:t>Iraqi, Somali, and Bhutanese refugees reported delayed initiation of pre-natal care and had fewer prenatal visits compared to US-born populations </a:t>
            </a:r>
          </a:p>
          <a:p>
            <a:r>
              <a:rPr lang="en-US" sz="2400" dirty="0"/>
              <a:t>Refugee populations had higher rates of Cesarean sections, stillbirths, preterm births, and lower birth weights among infants </a:t>
            </a:r>
          </a:p>
          <a:p>
            <a:r>
              <a:rPr lang="en-US" sz="2400" dirty="0"/>
              <a:t>Post-partum depression also occurred, but many women did not understand what this was, which prevented them from obtaining necessary treatment</a:t>
            </a:r>
          </a:p>
          <a:p>
            <a:endParaRPr lang="en-US" sz="2400" dirty="0"/>
          </a:p>
        </p:txBody>
      </p:sp>
    </p:spTree>
    <p:extLst>
      <p:ext uri="{BB962C8B-B14F-4D97-AF65-F5344CB8AC3E}">
        <p14:creationId xmlns:p14="http://schemas.microsoft.com/office/powerpoint/2010/main" val="3849475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22960" y="2743200"/>
            <a:ext cx="6394958" cy="1833835"/>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6000" b="1" i="0" u="none" strike="noStrike" kern="1200" cap="none" spc="0" normalizeH="0" baseline="0" noProof="0" dirty="0">
                <a:ln>
                  <a:noFill/>
                </a:ln>
                <a:solidFill>
                  <a:prstClr val="black"/>
                </a:solidFill>
                <a:effectLst/>
                <a:uLnTx/>
                <a:uFillTx/>
                <a:latin typeface="Arial"/>
                <a:ea typeface="+mn-ea"/>
                <a:cs typeface="Arial"/>
              </a:rPr>
              <a:t>‘Healthy</a:t>
            </a:r>
            <a:endParaRPr kumimoji="0" sz="60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ts val="7140"/>
              </a:lnSpc>
              <a:spcBef>
                <a:spcPts val="0"/>
              </a:spcBef>
              <a:spcAft>
                <a:spcPts val="0"/>
              </a:spcAft>
              <a:buClrTx/>
              <a:buSzTx/>
              <a:buFontTx/>
              <a:buNone/>
              <a:tabLst/>
              <a:defRPr/>
            </a:pPr>
            <a:r>
              <a:rPr kumimoji="0" sz="6000" b="1" i="0" u="none" strike="noStrike" kern="1200" cap="none" spc="0" normalizeH="0" baseline="0" noProof="0" dirty="0">
                <a:ln>
                  <a:noFill/>
                </a:ln>
                <a:solidFill>
                  <a:prstClr val="black"/>
                </a:solidFill>
                <a:effectLst/>
                <a:uLnTx/>
                <a:uFillTx/>
                <a:latin typeface="Arial"/>
                <a:ea typeface="+mn-ea"/>
                <a:cs typeface="Arial"/>
              </a:rPr>
              <a:t>Migrant</a:t>
            </a:r>
            <a:endParaRPr kumimoji="0" sz="6000" b="0" i="0" u="none" strike="noStrike" kern="1200" cap="none" spc="0" normalizeH="0" baseline="0" noProof="0" dirty="0">
              <a:ln>
                <a:noFill/>
              </a:ln>
              <a:solidFill>
                <a:prstClr val="black"/>
              </a:solidFill>
              <a:effectLst/>
              <a:uLnTx/>
              <a:uFillTx/>
              <a:latin typeface="Arial"/>
              <a:ea typeface="+mn-ea"/>
              <a:cs typeface="Arial"/>
            </a:endParaRPr>
          </a:p>
        </p:txBody>
      </p:sp>
      <p:sp>
        <p:nvSpPr>
          <p:cNvPr id="3" name="object 3"/>
          <p:cNvSpPr txBox="1"/>
          <p:nvPr/>
        </p:nvSpPr>
        <p:spPr>
          <a:xfrm>
            <a:off x="2362200" y="4448570"/>
            <a:ext cx="4304410" cy="910506"/>
          </a:xfrm>
          <a:prstGeom prst="rect">
            <a:avLst/>
          </a:prstGeom>
        </p:spPr>
        <p:txBody>
          <a:bodyPr vert="horz" wrap="square" lIns="0" tIns="0" rIns="0" bIns="0" rtlCol="0">
            <a:spAutoFit/>
          </a:bodyPr>
          <a:lstStyle/>
          <a:p>
            <a:pPr marL="12700" marR="0" lvl="0" indent="0" algn="l" defTabSz="914400" rtl="0" eaLnBrk="1" fontAlgn="auto" latinLnBrk="0" hangingPunct="1">
              <a:lnSpc>
                <a:spcPts val="7140"/>
              </a:lnSpc>
              <a:spcBef>
                <a:spcPts val="0"/>
              </a:spcBef>
              <a:spcAft>
                <a:spcPts val="0"/>
              </a:spcAft>
              <a:buClrTx/>
              <a:buSzTx/>
              <a:buFontTx/>
              <a:buNone/>
              <a:tabLst/>
              <a:defRPr/>
            </a:pPr>
            <a:r>
              <a:rPr kumimoji="0" sz="6000" b="1" i="0" u="none" strike="noStrike" kern="1200" cap="none" spc="0" normalizeH="0" baseline="0" noProof="0" dirty="0">
                <a:ln>
                  <a:noFill/>
                </a:ln>
                <a:solidFill>
                  <a:prstClr val="black"/>
                </a:solidFill>
                <a:effectLst/>
                <a:uLnTx/>
                <a:uFillTx/>
                <a:latin typeface="Arial"/>
                <a:ea typeface="+mn-ea"/>
                <a:cs typeface="Arial"/>
              </a:rPr>
              <a:t>Paradox’</a:t>
            </a:r>
            <a:r>
              <a:rPr kumimoji="0" lang="en-US" sz="6000" b="1" i="0" u="none" strike="noStrike" kern="1200" cap="none" spc="0" normalizeH="0" baseline="0" noProof="0" dirty="0">
                <a:ln>
                  <a:noFill/>
                </a:ln>
                <a:solidFill>
                  <a:prstClr val="black"/>
                </a:solidFill>
                <a:effectLst/>
                <a:uLnTx/>
                <a:uFillTx/>
                <a:latin typeface="Arial"/>
                <a:ea typeface="+mn-ea"/>
                <a:cs typeface="Arial"/>
              </a:rPr>
              <a:t> ?  </a:t>
            </a:r>
            <a:endParaRPr kumimoji="0" sz="6000" b="0" i="0" u="none" strike="noStrike" kern="1200" cap="none" spc="0" normalizeH="0" baseline="0" noProof="0" dirty="0">
              <a:ln>
                <a:noFill/>
              </a:ln>
              <a:solidFill>
                <a:prstClr val="black"/>
              </a:solidFill>
              <a:effectLst/>
              <a:uLnTx/>
              <a:uFillTx/>
              <a:latin typeface="Arial"/>
              <a:ea typeface="+mn-ea"/>
              <a:cs typeface="Arial"/>
            </a:endParaRPr>
          </a:p>
        </p:txBody>
      </p:sp>
      <p:sp>
        <p:nvSpPr>
          <p:cNvPr id="5" name="object 5"/>
          <p:cNvSpPr/>
          <p:nvPr/>
        </p:nvSpPr>
        <p:spPr>
          <a:xfrm>
            <a:off x="822960" y="2238728"/>
            <a:ext cx="6248400" cy="3657600"/>
          </a:xfrm>
          <a:custGeom>
            <a:avLst/>
            <a:gdLst/>
            <a:ahLst/>
            <a:cxnLst/>
            <a:rect l="l" t="t" r="r" b="b"/>
            <a:pathLst>
              <a:path w="6248400" h="3657600">
                <a:moveTo>
                  <a:pt x="0" y="1828800"/>
                </a:moveTo>
                <a:lnTo>
                  <a:pt x="10356" y="1678808"/>
                </a:lnTo>
                <a:lnTo>
                  <a:pt x="40891" y="1532156"/>
                </a:lnTo>
                <a:lnTo>
                  <a:pt x="90799" y="1389314"/>
                </a:lnTo>
                <a:lnTo>
                  <a:pt x="159276" y="1250752"/>
                </a:lnTo>
                <a:lnTo>
                  <a:pt x="245518" y="1116943"/>
                </a:lnTo>
                <a:lnTo>
                  <a:pt x="348722" y="988355"/>
                </a:lnTo>
                <a:lnTo>
                  <a:pt x="468083" y="865460"/>
                </a:lnTo>
                <a:lnTo>
                  <a:pt x="602796" y="748729"/>
                </a:lnTo>
                <a:lnTo>
                  <a:pt x="752059" y="638631"/>
                </a:lnTo>
                <a:lnTo>
                  <a:pt x="915066" y="535638"/>
                </a:lnTo>
                <a:lnTo>
                  <a:pt x="1091014" y="440220"/>
                </a:lnTo>
                <a:lnTo>
                  <a:pt x="1279099" y="352848"/>
                </a:lnTo>
                <a:lnTo>
                  <a:pt x="1478516" y="273993"/>
                </a:lnTo>
                <a:lnTo>
                  <a:pt x="1688461" y="204124"/>
                </a:lnTo>
                <a:lnTo>
                  <a:pt x="1908131" y="143714"/>
                </a:lnTo>
                <a:lnTo>
                  <a:pt x="2136721" y="93232"/>
                </a:lnTo>
                <a:lnTo>
                  <a:pt x="2373427" y="53149"/>
                </a:lnTo>
                <a:lnTo>
                  <a:pt x="2617444" y="23935"/>
                </a:lnTo>
                <a:lnTo>
                  <a:pt x="2867970" y="6062"/>
                </a:lnTo>
                <a:lnTo>
                  <a:pt x="3124200" y="0"/>
                </a:lnTo>
                <a:lnTo>
                  <a:pt x="3380429" y="6062"/>
                </a:lnTo>
                <a:lnTo>
                  <a:pt x="3630955" y="23935"/>
                </a:lnTo>
                <a:lnTo>
                  <a:pt x="3874972" y="53149"/>
                </a:lnTo>
                <a:lnTo>
                  <a:pt x="4111678" y="93232"/>
                </a:lnTo>
                <a:lnTo>
                  <a:pt x="4340268" y="143714"/>
                </a:lnTo>
                <a:lnTo>
                  <a:pt x="4559938" y="204124"/>
                </a:lnTo>
                <a:lnTo>
                  <a:pt x="4769883" y="273993"/>
                </a:lnTo>
                <a:lnTo>
                  <a:pt x="4969300" y="352848"/>
                </a:lnTo>
                <a:lnTo>
                  <a:pt x="5157385" y="440220"/>
                </a:lnTo>
                <a:lnTo>
                  <a:pt x="5333333" y="535638"/>
                </a:lnTo>
                <a:lnTo>
                  <a:pt x="5496340" y="638631"/>
                </a:lnTo>
                <a:lnTo>
                  <a:pt x="5645603" y="748729"/>
                </a:lnTo>
                <a:lnTo>
                  <a:pt x="5780316" y="865460"/>
                </a:lnTo>
                <a:lnTo>
                  <a:pt x="5899677" y="988355"/>
                </a:lnTo>
                <a:lnTo>
                  <a:pt x="6002881" y="1116943"/>
                </a:lnTo>
                <a:lnTo>
                  <a:pt x="6089123" y="1250752"/>
                </a:lnTo>
                <a:lnTo>
                  <a:pt x="6157600" y="1389314"/>
                </a:lnTo>
                <a:lnTo>
                  <a:pt x="6207508" y="1532156"/>
                </a:lnTo>
                <a:lnTo>
                  <a:pt x="6238043" y="1678808"/>
                </a:lnTo>
                <a:lnTo>
                  <a:pt x="6248400" y="1828800"/>
                </a:lnTo>
                <a:lnTo>
                  <a:pt x="6238043" y="1978791"/>
                </a:lnTo>
                <a:lnTo>
                  <a:pt x="6207508" y="2125443"/>
                </a:lnTo>
                <a:lnTo>
                  <a:pt x="6157600" y="2268285"/>
                </a:lnTo>
                <a:lnTo>
                  <a:pt x="6089123" y="2406847"/>
                </a:lnTo>
                <a:lnTo>
                  <a:pt x="6002881" y="2540656"/>
                </a:lnTo>
                <a:lnTo>
                  <a:pt x="5899677" y="2669244"/>
                </a:lnTo>
                <a:lnTo>
                  <a:pt x="5780316" y="2792139"/>
                </a:lnTo>
                <a:lnTo>
                  <a:pt x="5645603" y="2908870"/>
                </a:lnTo>
                <a:lnTo>
                  <a:pt x="5496340" y="3018968"/>
                </a:lnTo>
                <a:lnTo>
                  <a:pt x="5333333" y="3121961"/>
                </a:lnTo>
                <a:lnTo>
                  <a:pt x="5157385" y="3217379"/>
                </a:lnTo>
                <a:lnTo>
                  <a:pt x="4969300" y="3304751"/>
                </a:lnTo>
                <a:lnTo>
                  <a:pt x="4769883" y="3383606"/>
                </a:lnTo>
                <a:lnTo>
                  <a:pt x="4559938" y="3453475"/>
                </a:lnTo>
                <a:lnTo>
                  <a:pt x="4340268" y="3513885"/>
                </a:lnTo>
                <a:lnTo>
                  <a:pt x="4111678" y="3564367"/>
                </a:lnTo>
                <a:lnTo>
                  <a:pt x="3874972" y="3604450"/>
                </a:lnTo>
                <a:lnTo>
                  <a:pt x="3630955" y="3633664"/>
                </a:lnTo>
                <a:lnTo>
                  <a:pt x="3380429" y="3651537"/>
                </a:lnTo>
                <a:lnTo>
                  <a:pt x="3124200" y="3657600"/>
                </a:lnTo>
                <a:lnTo>
                  <a:pt x="2867970" y="3651537"/>
                </a:lnTo>
                <a:lnTo>
                  <a:pt x="2617444" y="3633664"/>
                </a:lnTo>
                <a:lnTo>
                  <a:pt x="2373427" y="3604450"/>
                </a:lnTo>
                <a:lnTo>
                  <a:pt x="2136721" y="3564367"/>
                </a:lnTo>
                <a:lnTo>
                  <a:pt x="1908131" y="3513885"/>
                </a:lnTo>
                <a:lnTo>
                  <a:pt x="1688461" y="3453475"/>
                </a:lnTo>
                <a:lnTo>
                  <a:pt x="1478516" y="3383606"/>
                </a:lnTo>
                <a:lnTo>
                  <a:pt x="1279099" y="3304751"/>
                </a:lnTo>
                <a:lnTo>
                  <a:pt x="1091014" y="3217379"/>
                </a:lnTo>
                <a:lnTo>
                  <a:pt x="915066" y="3121961"/>
                </a:lnTo>
                <a:lnTo>
                  <a:pt x="752059" y="3018968"/>
                </a:lnTo>
                <a:lnTo>
                  <a:pt x="602796" y="2908870"/>
                </a:lnTo>
                <a:lnTo>
                  <a:pt x="468083" y="2792139"/>
                </a:lnTo>
                <a:lnTo>
                  <a:pt x="348722" y="2669244"/>
                </a:lnTo>
                <a:lnTo>
                  <a:pt x="245518" y="2540656"/>
                </a:lnTo>
                <a:lnTo>
                  <a:pt x="159276" y="2406847"/>
                </a:lnTo>
                <a:lnTo>
                  <a:pt x="90799" y="2268285"/>
                </a:lnTo>
                <a:lnTo>
                  <a:pt x="40891" y="2125443"/>
                </a:lnTo>
                <a:lnTo>
                  <a:pt x="10356" y="1978791"/>
                </a:lnTo>
                <a:lnTo>
                  <a:pt x="0" y="1828800"/>
                </a:lnTo>
                <a:close/>
              </a:path>
            </a:pathLst>
          </a:custGeom>
          <a:ln w="126492">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1913680" y="2667359"/>
            <a:ext cx="4418330" cy="2586355"/>
          </a:xfrm>
          <a:custGeom>
            <a:avLst/>
            <a:gdLst/>
            <a:ahLst/>
            <a:cxnLst/>
            <a:rect l="l" t="t" r="r" b="b"/>
            <a:pathLst>
              <a:path w="4418330" h="2586354">
                <a:moveTo>
                  <a:pt x="0" y="0"/>
                </a:moveTo>
                <a:lnTo>
                  <a:pt x="4418329" y="2586355"/>
                </a:lnTo>
              </a:path>
            </a:pathLst>
          </a:custGeom>
          <a:ln w="126492">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object 7"/>
          <p:cNvSpPr/>
          <p:nvPr/>
        </p:nvSpPr>
        <p:spPr>
          <a:xfrm>
            <a:off x="1957450" y="2743200"/>
            <a:ext cx="4266565" cy="2665095"/>
          </a:xfrm>
          <a:custGeom>
            <a:avLst/>
            <a:gdLst/>
            <a:ahLst/>
            <a:cxnLst/>
            <a:rect l="l" t="t" r="r" b="b"/>
            <a:pathLst>
              <a:path w="4266565" h="2665095">
                <a:moveTo>
                  <a:pt x="4266565" y="0"/>
                </a:moveTo>
                <a:lnTo>
                  <a:pt x="0" y="2664714"/>
                </a:lnTo>
              </a:path>
            </a:pathLst>
          </a:custGeom>
          <a:ln w="126492">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641703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550" y="6577154"/>
            <a:ext cx="8724900" cy="561692"/>
          </a:xfrm>
          <a:prstGeom prst="rect">
            <a:avLst/>
          </a:prstGeom>
        </p:spPr>
        <p:txBody>
          <a:bodyPr vert="horz" wrap="square" lIns="0" tIns="0" rIns="0" bIns="0" rtlCol="0">
            <a:spAutoFit/>
          </a:bodyPr>
          <a:lstStyle/>
          <a:p>
            <a:r>
              <a:rPr lang="en-US" sz="1000" dirty="0">
                <a:latin typeface="Arial" panose="020B0604020202020204" pitchFamily="34" charset="0"/>
                <a:cs typeface="Arial" panose="020B0604020202020204" pitchFamily="34" charset="0"/>
              </a:rPr>
              <a:t>Small R, Gagnon A, </a:t>
            </a:r>
            <a:r>
              <a:rPr lang="en-US" sz="1000" dirty="0" err="1">
                <a:latin typeface="Arial" panose="020B0604020202020204" pitchFamily="34" charset="0"/>
                <a:cs typeface="Arial" panose="020B0604020202020204" pitchFamily="34" charset="0"/>
              </a:rPr>
              <a:t>Gissler</a:t>
            </a:r>
            <a:r>
              <a:rPr lang="en-US" sz="1000" dirty="0">
                <a:latin typeface="Arial" panose="020B0604020202020204" pitchFamily="34" charset="0"/>
                <a:cs typeface="Arial" panose="020B0604020202020204" pitchFamily="34" charset="0"/>
              </a:rPr>
              <a:t> M, et al. Somali women and their pregnancy outcomes postmigration: data from six receiving countries. </a:t>
            </a:r>
            <a:r>
              <a:rPr lang="en-US" sz="1000" i="1" dirty="0">
                <a:latin typeface="Arial" panose="020B0604020202020204" pitchFamily="34" charset="0"/>
                <a:cs typeface="Arial" panose="020B0604020202020204" pitchFamily="34" charset="0"/>
              </a:rPr>
              <a:t>BJOG: An International Journal of Obstetrics &amp; </a:t>
            </a:r>
            <a:r>
              <a:rPr lang="en-US" sz="1000" i="1" dirty="0" err="1">
                <a:latin typeface="Arial" panose="020B0604020202020204" pitchFamily="34" charset="0"/>
                <a:cs typeface="Arial" panose="020B0604020202020204" pitchFamily="34" charset="0"/>
              </a:rPr>
              <a:t>Gynaecology</a:t>
            </a:r>
            <a:r>
              <a:rPr lang="en-US" sz="1000" dirty="0">
                <a:latin typeface="Arial" panose="020B0604020202020204" pitchFamily="34" charset="0"/>
                <a:cs typeface="Arial" panose="020B0604020202020204" pitchFamily="34" charset="0"/>
              </a:rPr>
              <a:t>. 2008;115(13):1630-1640. doi:</a:t>
            </a:r>
            <a:r>
              <a:rPr lang="en-US" sz="1000" dirty="0">
                <a:latin typeface="Arial" panose="020B0604020202020204" pitchFamily="34" charset="0"/>
                <a:cs typeface="Arial" panose="020B0604020202020204" pitchFamily="34" charset="0"/>
                <a:hlinkClick r:id="rId3"/>
              </a:rPr>
              <a:t>10.1111/j.1471-0528.2008.01942.x</a:t>
            </a:r>
            <a:endParaRPr lang="en-US" sz="1000" dirty="0">
              <a:latin typeface="Arial" panose="020B0604020202020204" pitchFamily="34" charset="0"/>
              <a:cs typeface="Arial" panose="020B0604020202020204" pitchFamily="34" charset="0"/>
            </a:endParaRPr>
          </a:p>
          <a:p>
            <a:pPr marL="12700" marR="0" lvl="0" algn="l" defTabSz="914400" rtl="0" eaLnBrk="1" fontAlgn="auto" latinLnBrk="0" hangingPunct="1">
              <a:lnSpc>
                <a:spcPct val="100000"/>
              </a:lnSpc>
              <a:spcBef>
                <a:spcPts val="600"/>
              </a:spcBef>
              <a:spcAft>
                <a:spcPts val="0"/>
              </a:spcAft>
              <a:buClrTx/>
              <a:buSzPct val="106666"/>
              <a:tabLst>
                <a:tab pos="444500" algn="l"/>
              </a:tabLst>
              <a:defRPr/>
            </a:pPr>
            <a:endParaRPr kumimoji="0" sz="1050" b="0" i="0" u="none" strike="noStrike" kern="1200" cap="none" spc="0" normalizeH="0" baseline="0" noProof="0" dirty="0">
              <a:ln>
                <a:noFill/>
              </a:ln>
              <a:solidFill>
                <a:prstClr val="black"/>
              </a:solidFill>
              <a:effectLst/>
              <a:uLnTx/>
              <a:uFillTx/>
              <a:latin typeface="Arial"/>
              <a:ea typeface="+mn-ea"/>
              <a:cs typeface="Arial"/>
            </a:endParaRPr>
          </a:p>
        </p:txBody>
      </p:sp>
      <p:sp>
        <p:nvSpPr>
          <p:cNvPr id="5" name="Title 4"/>
          <p:cNvSpPr>
            <a:spLocks noGrp="1"/>
          </p:cNvSpPr>
          <p:nvPr>
            <p:ph type="title"/>
          </p:nvPr>
        </p:nvSpPr>
        <p:spPr>
          <a:xfrm>
            <a:off x="1676400" y="457200"/>
            <a:ext cx="7010400" cy="2408237"/>
          </a:xfrm>
        </p:spPr>
        <p:txBody>
          <a:bodyPr>
            <a:normAutofit/>
          </a:bodyPr>
          <a:lstStyle/>
          <a:p>
            <a:pPr marL="401320" lvl="0" defTabSz="914400">
              <a:spcBef>
                <a:spcPts val="0"/>
              </a:spcBef>
              <a:defRPr/>
            </a:pPr>
            <a:r>
              <a:rPr lang="en-US" sz="3600" b="1" dirty="0">
                <a:solidFill>
                  <a:prstClr val="black"/>
                </a:solidFill>
                <a:latin typeface="Arial" panose="020B0604020202020204" pitchFamily="34" charset="0"/>
                <a:cs typeface="Arial" panose="020B0604020202020204" pitchFamily="34" charset="0"/>
              </a:rPr>
              <a:t>Som</a:t>
            </a:r>
            <a:r>
              <a:rPr lang="en-US" sz="3600" b="1" spc="5" dirty="0">
                <a:solidFill>
                  <a:prstClr val="black"/>
                </a:solidFill>
                <a:latin typeface="Arial" panose="020B0604020202020204" pitchFamily="34" charset="0"/>
                <a:cs typeface="Arial" panose="020B0604020202020204" pitchFamily="34" charset="0"/>
              </a:rPr>
              <a:t>a</a:t>
            </a:r>
            <a:r>
              <a:rPr lang="en-US" sz="3600" b="1" dirty="0">
                <a:solidFill>
                  <a:prstClr val="black"/>
                </a:solidFill>
                <a:latin typeface="Arial" panose="020B0604020202020204" pitchFamily="34" charset="0"/>
                <a:cs typeface="Arial" panose="020B0604020202020204" pitchFamily="34" charset="0"/>
              </a:rPr>
              <a:t>li</a:t>
            </a:r>
            <a:r>
              <a:rPr lang="en-US" sz="3600" b="1" spc="-20" dirty="0">
                <a:solidFill>
                  <a:prstClr val="black"/>
                </a:solidFill>
                <a:latin typeface="Arial" panose="020B0604020202020204" pitchFamily="34" charset="0"/>
                <a:cs typeface="Arial" panose="020B0604020202020204" pitchFamily="34" charset="0"/>
              </a:rPr>
              <a:t> </a:t>
            </a:r>
            <a:r>
              <a:rPr lang="en-US" sz="3600" b="1" dirty="0">
                <a:solidFill>
                  <a:prstClr val="black"/>
                </a:solidFill>
                <a:latin typeface="Arial" panose="020B0604020202020204" pitchFamily="34" charset="0"/>
                <a:cs typeface="Arial" panose="020B0604020202020204" pitchFamily="34" charset="0"/>
              </a:rPr>
              <a:t>Wome</a:t>
            </a:r>
            <a:r>
              <a:rPr lang="en-US" sz="3600" b="1" spc="5" dirty="0">
                <a:solidFill>
                  <a:prstClr val="black"/>
                </a:solidFill>
                <a:latin typeface="Arial" panose="020B0604020202020204" pitchFamily="34" charset="0"/>
                <a:cs typeface="Arial" panose="020B0604020202020204" pitchFamily="34" charset="0"/>
              </a:rPr>
              <a:t>n and </a:t>
            </a:r>
            <a:r>
              <a:rPr lang="en-US" sz="3600" b="1" spc="-5" dirty="0">
                <a:solidFill>
                  <a:prstClr val="black"/>
                </a:solidFill>
                <a:latin typeface="Arial" panose="020B0604020202020204" pitchFamily="34" charset="0"/>
                <a:cs typeface="Arial" panose="020B0604020202020204" pitchFamily="34" charset="0"/>
              </a:rPr>
              <a:t>Pregnanc</a:t>
            </a:r>
            <a:r>
              <a:rPr lang="en-US" sz="3600" b="1" dirty="0">
                <a:solidFill>
                  <a:prstClr val="black"/>
                </a:solidFill>
                <a:latin typeface="Arial" panose="020B0604020202020204" pitchFamily="34" charset="0"/>
                <a:cs typeface="Arial" panose="020B0604020202020204" pitchFamily="34" charset="0"/>
              </a:rPr>
              <a:t>y O</a:t>
            </a:r>
            <a:r>
              <a:rPr lang="en-US" sz="3600" b="1" spc="-5" dirty="0">
                <a:solidFill>
                  <a:prstClr val="black"/>
                </a:solidFill>
                <a:latin typeface="Arial" panose="020B0604020202020204" pitchFamily="34" charset="0"/>
                <a:cs typeface="Arial" panose="020B0604020202020204" pitchFamily="34" charset="0"/>
              </a:rPr>
              <a:t>utcomes </a:t>
            </a:r>
            <a:r>
              <a:rPr lang="en-US" sz="3600" b="1" spc="-5" dirty="0" smtClean="0">
                <a:solidFill>
                  <a:prstClr val="black"/>
                </a:solidFill>
                <a:latin typeface="Arial" panose="020B0604020202020204" pitchFamily="34" charset="0"/>
                <a:cs typeface="Arial" panose="020B0604020202020204" pitchFamily="34" charset="0"/>
              </a:rPr>
              <a:t>Post Migration </a:t>
            </a:r>
            <a:r>
              <a:rPr lang="en-US" b="1" dirty="0">
                <a:solidFill>
                  <a:prstClr val="black"/>
                </a:solidFill>
                <a:cs typeface="Calibri"/>
              </a:rPr>
              <a:t/>
            </a:r>
            <a:br>
              <a:rPr lang="en-US" b="1" dirty="0">
                <a:solidFill>
                  <a:prstClr val="black"/>
                </a:solidFill>
                <a:cs typeface="Calibri"/>
              </a:rPr>
            </a:br>
            <a:endParaRPr lang="en-US" dirty="0"/>
          </a:p>
        </p:txBody>
      </p:sp>
      <p:sp>
        <p:nvSpPr>
          <p:cNvPr id="6" name="Content Placeholder 5"/>
          <p:cNvSpPr>
            <a:spLocks noGrp="1"/>
          </p:cNvSpPr>
          <p:nvPr>
            <p:ph idx="1"/>
          </p:nvPr>
        </p:nvSpPr>
        <p:spPr>
          <a:xfrm>
            <a:off x="1089102" y="1981200"/>
            <a:ext cx="7391400" cy="4267200"/>
          </a:xfrm>
        </p:spPr>
        <p:txBody>
          <a:bodyPr>
            <a:noAutofit/>
          </a:bodyPr>
          <a:lstStyle/>
          <a:p>
            <a:pPr marL="12700" lvl="0" defTabSz="914400">
              <a:spcBef>
                <a:spcPts val="2270"/>
              </a:spcBef>
              <a:buSzPct val="106666"/>
              <a:tabLst>
                <a:tab pos="444500" algn="l"/>
              </a:tabLst>
              <a:defRPr/>
            </a:pPr>
            <a:r>
              <a:rPr lang="en-US" sz="2800" spc="-25" dirty="0">
                <a:solidFill>
                  <a:prstClr val="black"/>
                </a:solidFill>
                <a:latin typeface="Arial" panose="020B0604020202020204" pitchFamily="34" charset="0"/>
                <a:cs typeface="Arial" panose="020B0604020202020204" pitchFamily="34" charset="0"/>
              </a:rPr>
              <a:t>Meta-analysis of Somali women in Australia, Belgium, Canada, Finland, Norway, Sweden </a:t>
            </a:r>
          </a:p>
          <a:p>
            <a:pPr marL="443865" lvl="0" indent="-431165" defTabSz="914400">
              <a:spcBef>
                <a:spcPts val="2270"/>
              </a:spcBef>
              <a:buSzPct val="106666"/>
              <a:buFont typeface="Arial"/>
              <a:buChar char="•"/>
              <a:tabLst>
                <a:tab pos="444500" algn="l"/>
              </a:tabLst>
              <a:defRPr/>
            </a:pPr>
            <a:r>
              <a:rPr lang="en-US" sz="2800" spc="-25" dirty="0">
                <a:solidFill>
                  <a:prstClr val="black"/>
                </a:solidFill>
                <a:latin typeface="Arial" panose="020B0604020202020204" pitchFamily="34" charset="0"/>
                <a:cs typeface="Arial" panose="020B0604020202020204" pitchFamily="34" charset="0"/>
              </a:rPr>
              <a:t>Lowe</a:t>
            </a:r>
            <a:r>
              <a:rPr lang="en-US" sz="2800" spc="-15" dirty="0">
                <a:solidFill>
                  <a:prstClr val="black"/>
                </a:solidFill>
                <a:latin typeface="Arial" panose="020B0604020202020204" pitchFamily="34" charset="0"/>
                <a:cs typeface="Arial" panose="020B0604020202020204" pitchFamily="34" charset="0"/>
              </a:rPr>
              <a:t>r</a:t>
            </a:r>
            <a:r>
              <a:rPr lang="en-US" sz="2800" spc="10" dirty="0">
                <a:solidFill>
                  <a:prstClr val="black"/>
                </a:solidFill>
                <a:latin typeface="Arial" panose="020B0604020202020204" pitchFamily="34" charset="0"/>
                <a:cs typeface="Arial" panose="020B0604020202020204" pitchFamily="34" charset="0"/>
              </a:rPr>
              <a:t> </a:t>
            </a:r>
            <a:r>
              <a:rPr lang="en-US" sz="2800" spc="-20" dirty="0">
                <a:solidFill>
                  <a:prstClr val="black"/>
                </a:solidFill>
                <a:latin typeface="Arial" panose="020B0604020202020204" pitchFamily="34" charset="0"/>
                <a:cs typeface="Arial" panose="020B0604020202020204" pitchFamily="34" charset="0"/>
              </a:rPr>
              <a:t>preterm</a:t>
            </a:r>
            <a:r>
              <a:rPr lang="en-US" sz="2800" spc="-5" dirty="0">
                <a:solidFill>
                  <a:prstClr val="black"/>
                </a:solidFill>
                <a:latin typeface="Arial" panose="020B0604020202020204" pitchFamily="34" charset="0"/>
                <a:cs typeface="Arial" panose="020B0604020202020204" pitchFamily="34" charset="0"/>
              </a:rPr>
              <a:t> birt</a:t>
            </a:r>
            <a:r>
              <a:rPr lang="en-US" sz="2800" dirty="0">
                <a:solidFill>
                  <a:prstClr val="black"/>
                </a:solidFill>
                <a:latin typeface="Arial" panose="020B0604020202020204" pitchFamily="34" charset="0"/>
                <a:cs typeface="Arial" panose="020B0604020202020204" pitchFamily="34" charset="0"/>
              </a:rPr>
              <a:t>h</a:t>
            </a:r>
            <a:r>
              <a:rPr lang="en-US" sz="2800" spc="5" dirty="0">
                <a:solidFill>
                  <a:prstClr val="black"/>
                </a:solidFill>
                <a:latin typeface="Arial" panose="020B0604020202020204" pitchFamily="34" charset="0"/>
                <a:cs typeface="Arial" panose="020B0604020202020204" pitchFamily="34" charset="0"/>
              </a:rPr>
              <a:t> </a:t>
            </a:r>
            <a:r>
              <a:rPr lang="en-US" sz="2800" spc="-15" dirty="0">
                <a:solidFill>
                  <a:prstClr val="black"/>
                </a:solidFill>
                <a:latin typeface="Arial" panose="020B0604020202020204" pitchFamily="34" charset="0"/>
                <a:cs typeface="Arial" panose="020B0604020202020204" pitchFamily="34" charset="0"/>
              </a:rPr>
              <a:t>rates</a:t>
            </a:r>
            <a:endParaRPr lang="en-US" sz="2800" dirty="0">
              <a:solidFill>
                <a:prstClr val="black"/>
              </a:solidFill>
              <a:latin typeface="Arial" panose="020B0604020202020204" pitchFamily="34" charset="0"/>
              <a:cs typeface="Arial" panose="020B0604020202020204" pitchFamily="34" charset="0"/>
            </a:endParaRPr>
          </a:p>
          <a:p>
            <a:pPr marL="443865" lvl="0" indent="-431165" defTabSz="914400">
              <a:spcBef>
                <a:spcPts val="600"/>
              </a:spcBef>
              <a:buSzPct val="106666"/>
              <a:buFont typeface="Arial"/>
              <a:buChar char="•"/>
              <a:tabLst>
                <a:tab pos="444500" algn="l"/>
              </a:tabLst>
              <a:defRPr/>
            </a:pPr>
            <a:r>
              <a:rPr lang="en-US" sz="2800" dirty="0">
                <a:solidFill>
                  <a:prstClr val="black"/>
                </a:solidFill>
                <a:latin typeface="Arial" panose="020B0604020202020204" pitchFamily="34" charset="0"/>
                <a:cs typeface="Arial" panose="020B0604020202020204" pitchFamily="34" charset="0"/>
              </a:rPr>
              <a:t>Red</a:t>
            </a:r>
            <a:r>
              <a:rPr lang="en-US" sz="2800" spc="-15" dirty="0">
                <a:solidFill>
                  <a:prstClr val="black"/>
                </a:solidFill>
                <a:latin typeface="Arial" panose="020B0604020202020204" pitchFamily="34" charset="0"/>
                <a:cs typeface="Arial" panose="020B0604020202020204" pitchFamily="34" charset="0"/>
              </a:rPr>
              <a:t>uced </a:t>
            </a:r>
            <a:r>
              <a:rPr lang="en-US" sz="2800" dirty="0">
                <a:solidFill>
                  <a:prstClr val="black"/>
                </a:solidFill>
                <a:latin typeface="Arial" panose="020B0604020202020204" pitchFamily="34" charset="0"/>
                <a:cs typeface="Arial" panose="020B0604020202020204" pitchFamily="34" charset="0"/>
              </a:rPr>
              <a:t>low</a:t>
            </a:r>
            <a:r>
              <a:rPr lang="en-US" sz="2800" spc="-10" dirty="0">
                <a:solidFill>
                  <a:prstClr val="black"/>
                </a:solidFill>
                <a:latin typeface="Arial" panose="020B0604020202020204" pitchFamily="34" charset="0"/>
                <a:cs typeface="Arial" panose="020B0604020202020204" pitchFamily="34" charset="0"/>
              </a:rPr>
              <a:t> </a:t>
            </a:r>
            <a:r>
              <a:rPr lang="en-US" sz="2800" spc="-5" dirty="0">
                <a:solidFill>
                  <a:prstClr val="black"/>
                </a:solidFill>
                <a:latin typeface="Arial" panose="020B0604020202020204" pitchFamily="34" charset="0"/>
                <a:cs typeface="Arial" panose="020B0604020202020204" pitchFamily="34" charset="0"/>
              </a:rPr>
              <a:t>birthw</a:t>
            </a:r>
            <a:r>
              <a:rPr lang="en-US" sz="2800" dirty="0">
                <a:solidFill>
                  <a:prstClr val="black"/>
                </a:solidFill>
                <a:latin typeface="Arial" panose="020B0604020202020204" pitchFamily="34" charset="0"/>
                <a:cs typeface="Arial" panose="020B0604020202020204" pitchFamily="34" charset="0"/>
              </a:rPr>
              <a:t>eight</a:t>
            </a:r>
            <a:r>
              <a:rPr lang="en-US" sz="2800" spc="-20" dirty="0">
                <a:solidFill>
                  <a:prstClr val="black"/>
                </a:solidFill>
                <a:latin typeface="Arial" panose="020B0604020202020204" pitchFamily="34" charset="0"/>
                <a:cs typeface="Arial" panose="020B0604020202020204" pitchFamily="34" charset="0"/>
              </a:rPr>
              <a:t> </a:t>
            </a:r>
            <a:r>
              <a:rPr lang="en-US" sz="2800" dirty="0" smtClean="0">
                <a:solidFill>
                  <a:prstClr val="black"/>
                </a:solidFill>
                <a:latin typeface="Arial" panose="020B0604020202020204" pitchFamily="34" charset="0"/>
                <a:cs typeface="Arial" panose="020B0604020202020204" pitchFamily="34" charset="0"/>
              </a:rPr>
              <a:t>i</a:t>
            </a:r>
            <a:r>
              <a:rPr lang="en-US" sz="2800" spc="-15" dirty="0" smtClean="0">
                <a:solidFill>
                  <a:prstClr val="black"/>
                </a:solidFill>
                <a:latin typeface="Arial" panose="020B0604020202020204" pitchFamily="34" charset="0"/>
                <a:cs typeface="Arial" panose="020B0604020202020204" pitchFamily="34" charset="0"/>
              </a:rPr>
              <a:t>n</a:t>
            </a:r>
            <a:r>
              <a:rPr lang="en-US" sz="2800" spc="-5" dirty="0" smtClean="0">
                <a:solidFill>
                  <a:prstClr val="black"/>
                </a:solidFill>
                <a:latin typeface="Arial" panose="020B0604020202020204" pitchFamily="34" charset="0"/>
                <a:cs typeface="Arial" panose="020B0604020202020204" pitchFamily="34" charset="0"/>
              </a:rPr>
              <a:t>fants</a:t>
            </a:r>
            <a:endParaRPr lang="en-US" sz="2800" spc="-5" dirty="0">
              <a:solidFill>
                <a:prstClr val="black"/>
              </a:solidFill>
              <a:latin typeface="Arial" panose="020B0604020202020204" pitchFamily="34" charset="0"/>
              <a:cs typeface="Arial" panose="020B0604020202020204" pitchFamily="34" charset="0"/>
            </a:endParaRPr>
          </a:p>
          <a:p>
            <a:pPr marL="443865" lvl="0" indent="-431165" defTabSz="914400">
              <a:spcBef>
                <a:spcPts val="0"/>
              </a:spcBef>
              <a:buSzPct val="106666"/>
              <a:buFont typeface="Arial"/>
              <a:buChar char="•"/>
              <a:tabLst>
                <a:tab pos="444500" algn="l"/>
              </a:tabLst>
              <a:defRPr/>
            </a:pPr>
            <a:r>
              <a:rPr lang="en-US" sz="2800" spc="-15" dirty="0">
                <a:solidFill>
                  <a:prstClr val="black"/>
                </a:solidFill>
                <a:latin typeface="Arial" panose="020B0604020202020204" pitchFamily="34" charset="0"/>
                <a:cs typeface="Arial" panose="020B0604020202020204" pitchFamily="34" charset="0"/>
              </a:rPr>
              <a:t>Greater </a:t>
            </a:r>
            <a:r>
              <a:rPr lang="en-US" sz="2800" spc="-5" dirty="0">
                <a:solidFill>
                  <a:prstClr val="black"/>
                </a:solidFill>
                <a:latin typeface="Arial" panose="020B0604020202020204" pitchFamily="34" charset="0"/>
                <a:cs typeface="Arial" panose="020B0604020202020204" pitchFamily="34" charset="0"/>
              </a:rPr>
              <a:t>prolonge</a:t>
            </a:r>
            <a:r>
              <a:rPr lang="en-US" sz="2800" dirty="0">
                <a:solidFill>
                  <a:prstClr val="black"/>
                </a:solidFill>
                <a:latin typeface="Arial" panose="020B0604020202020204" pitchFamily="34" charset="0"/>
                <a:cs typeface="Arial" panose="020B0604020202020204" pitchFamily="34" charset="0"/>
              </a:rPr>
              <a:t>d</a:t>
            </a:r>
            <a:r>
              <a:rPr lang="en-US" sz="2800" spc="15" dirty="0">
                <a:solidFill>
                  <a:prstClr val="black"/>
                </a:solidFill>
                <a:latin typeface="Arial" panose="020B0604020202020204" pitchFamily="34" charset="0"/>
                <a:cs typeface="Arial" panose="020B0604020202020204" pitchFamily="34" charset="0"/>
              </a:rPr>
              <a:t> </a:t>
            </a:r>
            <a:r>
              <a:rPr lang="en-US" sz="2800" spc="-15" dirty="0">
                <a:solidFill>
                  <a:prstClr val="black"/>
                </a:solidFill>
                <a:latin typeface="Arial" panose="020B0604020202020204" pitchFamily="34" charset="0"/>
                <a:cs typeface="Arial" panose="020B0604020202020204" pitchFamily="34" charset="0"/>
              </a:rPr>
              <a:t>gestat</a:t>
            </a:r>
            <a:r>
              <a:rPr lang="en-US" sz="2800" dirty="0">
                <a:solidFill>
                  <a:prstClr val="black"/>
                </a:solidFill>
                <a:latin typeface="Arial" panose="020B0604020202020204" pitchFamily="34" charset="0"/>
                <a:cs typeface="Arial" panose="020B0604020202020204" pitchFamily="34" charset="0"/>
              </a:rPr>
              <a:t>ion </a:t>
            </a:r>
            <a:r>
              <a:rPr lang="en-US" sz="2800" i="1" spc="-5" dirty="0">
                <a:solidFill>
                  <a:prstClr val="black"/>
                </a:solidFill>
                <a:latin typeface="Arial" panose="020B0604020202020204" pitchFamily="34" charset="0"/>
                <a:cs typeface="Arial" panose="020B0604020202020204" pitchFamily="34" charset="0"/>
              </a:rPr>
              <a:t>(</a:t>
            </a:r>
            <a:r>
              <a:rPr lang="en-US" sz="2800" i="1" spc="5" dirty="0">
                <a:solidFill>
                  <a:prstClr val="black"/>
                </a:solidFill>
                <a:latin typeface="Arial" panose="020B0604020202020204" pitchFamily="34" charset="0"/>
                <a:cs typeface="Arial" panose="020B0604020202020204" pitchFamily="34" charset="0"/>
              </a:rPr>
              <a:t>p</a:t>
            </a:r>
            <a:r>
              <a:rPr lang="en-US" sz="2800" i="1" spc="-5" dirty="0">
                <a:solidFill>
                  <a:prstClr val="black"/>
                </a:solidFill>
                <a:latin typeface="Arial" panose="020B0604020202020204" pitchFamily="34" charset="0"/>
                <a:cs typeface="Arial" panose="020B0604020202020204" pitchFamily="34" charset="0"/>
              </a:rPr>
              <a:t>ostd</a:t>
            </a:r>
            <a:r>
              <a:rPr lang="en-US" sz="2800" i="1" spc="5" dirty="0">
                <a:solidFill>
                  <a:prstClr val="black"/>
                </a:solidFill>
                <a:latin typeface="Arial" panose="020B0604020202020204" pitchFamily="34" charset="0"/>
                <a:cs typeface="Arial" panose="020B0604020202020204" pitchFamily="34" charset="0"/>
              </a:rPr>
              <a:t>a</a:t>
            </a:r>
            <a:r>
              <a:rPr lang="en-US" sz="2800" i="1" spc="-20" dirty="0">
                <a:solidFill>
                  <a:prstClr val="black"/>
                </a:solidFill>
                <a:latin typeface="Arial" panose="020B0604020202020204" pitchFamily="34" charset="0"/>
                <a:cs typeface="Arial" panose="020B0604020202020204" pitchFamily="34" charset="0"/>
              </a:rPr>
              <a:t>t</a:t>
            </a:r>
            <a:r>
              <a:rPr lang="en-US" sz="2800" i="1" spc="-15" dirty="0">
                <a:solidFill>
                  <a:prstClr val="black"/>
                </a:solidFill>
                <a:latin typeface="Arial" panose="020B0604020202020204" pitchFamily="34" charset="0"/>
                <a:cs typeface="Arial" panose="020B0604020202020204" pitchFamily="34" charset="0"/>
              </a:rPr>
              <a:t>e</a:t>
            </a:r>
            <a:r>
              <a:rPr lang="en-US" sz="2800" i="1" spc="-25" dirty="0">
                <a:solidFill>
                  <a:prstClr val="black"/>
                </a:solidFill>
                <a:latin typeface="Arial" panose="020B0604020202020204" pitchFamily="34" charset="0"/>
                <a:cs typeface="Arial" panose="020B0604020202020204" pitchFamily="34" charset="0"/>
              </a:rPr>
              <a:t>s</a:t>
            </a:r>
            <a:r>
              <a:rPr lang="en-US" sz="2800" i="1" dirty="0">
                <a:solidFill>
                  <a:prstClr val="black"/>
                </a:solidFill>
                <a:latin typeface="Arial" panose="020B0604020202020204" pitchFamily="34" charset="0"/>
                <a:cs typeface="Arial" panose="020B0604020202020204" pitchFamily="34" charset="0"/>
              </a:rPr>
              <a:t>)</a:t>
            </a:r>
            <a:endParaRPr lang="en-US" sz="2800" dirty="0">
              <a:solidFill>
                <a:prstClr val="black"/>
              </a:solidFill>
              <a:latin typeface="Arial" panose="020B0604020202020204" pitchFamily="34" charset="0"/>
              <a:cs typeface="Arial" panose="020B0604020202020204" pitchFamily="34" charset="0"/>
            </a:endParaRPr>
          </a:p>
          <a:p>
            <a:pPr marL="443865" lvl="0" indent="-431165" defTabSz="914400">
              <a:spcBef>
                <a:spcPts val="600"/>
              </a:spcBef>
              <a:buSzPct val="106666"/>
              <a:buFont typeface="Arial"/>
              <a:buChar char="•"/>
              <a:tabLst>
                <a:tab pos="444500" algn="l"/>
              </a:tabLst>
              <a:defRPr/>
            </a:pPr>
            <a:r>
              <a:rPr lang="en-US" sz="2800" spc="-5" dirty="0">
                <a:solidFill>
                  <a:prstClr val="black"/>
                </a:solidFill>
                <a:latin typeface="Arial" panose="020B0604020202020204" pitchFamily="34" charset="0"/>
                <a:cs typeface="Arial" panose="020B0604020202020204" pitchFamily="34" charset="0"/>
              </a:rPr>
              <a:t>High</a:t>
            </a:r>
            <a:r>
              <a:rPr lang="en-US" sz="2800" spc="-15" dirty="0">
                <a:solidFill>
                  <a:prstClr val="black"/>
                </a:solidFill>
                <a:latin typeface="Arial" panose="020B0604020202020204" pitchFamily="34" charset="0"/>
                <a:cs typeface="Arial" panose="020B0604020202020204" pitchFamily="34" charset="0"/>
              </a:rPr>
              <a:t>er</a:t>
            </a:r>
            <a:r>
              <a:rPr lang="en-US" sz="2800" dirty="0">
                <a:solidFill>
                  <a:prstClr val="black"/>
                </a:solidFill>
                <a:latin typeface="Arial" panose="020B0604020202020204" pitchFamily="34" charset="0"/>
                <a:cs typeface="Arial" panose="020B0604020202020204" pitchFamily="34" charset="0"/>
              </a:rPr>
              <a:t> </a:t>
            </a:r>
            <a:r>
              <a:rPr lang="en-US" sz="2800" spc="-5" dirty="0">
                <a:solidFill>
                  <a:prstClr val="black"/>
                </a:solidFill>
                <a:latin typeface="Arial" panose="020B0604020202020204" pitchFamily="34" charset="0"/>
                <a:cs typeface="Arial" panose="020B0604020202020204" pitchFamily="34" charset="0"/>
              </a:rPr>
              <a:t>C</a:t>
            </a:r>
            <a:r>
              <a:rPr lang="en-US" sz="2800" spc="-10" dirty="0">
                <a:solidFill>
                  <a:prstClr val="black"/>
                </a:solidFill>
                <a:latin typeface="Arial" panose="020B0604020202020204" pitchFamily="34" charset="0"/>
                <a:cs typeface="Arial" panose="020B0604020202020204" pitchFamily="34" charset="0"/>
              </a:rPr>
              <a:t>e</a:t>
            </a:r>
            <a:r>
              <a:rPr lang="en-US" sz="2800" spc="-5" dirty="0">
                <a:solidFill>
                  <a:prstClr val="black"/>
                </a:solidFill>
                <a:latin typeface="Arial" panose="020B0604020202020204" pitchFamily="34" charset="0"/>
                <a:cs typeface="Arial" panose="020B0604020202020204" pitchFamily="34" charset="0"/>
              </a:rPr>
              <a:t>sarea</a:t>
            </a:r>
            <a:r>
              <a:rPr lang="en-US" sz="2800" dirty="0">
                <a:solidFill>
                  <a:prstClr val="black"/>
                </a:solidFill>
                <a:latin typeface="Arial" panose="020B0604020202020204" pitchFamily="34" charset="0"/>
                <a:cs typeface="Arial" panose="020B0604020202020204" pitchFamily="34" charset="0"/>
              </a:rPr>
              <a:t>n</a:t>
            </a:r>
            <a:r>
              <a:rPr lang="en-US" sz="2800" spc="-10" dirty="0">
                <a:solidFill>
                  <a:prstClr val="black"/>
                </a:solidFill>
                <a:latin typeface="Arial" panose="020B0604020202020204" pitchFamily="34" charset="0"/>
                <a:cs typeface="Arial" panose="020B0604020202020204" pitchFamily="34" charset="0"/>
              </a:rPr>
              <a:t> </a:t>
            </a:r>
            <a:r>
              <a:rPr lang="en-US" sz="2800" spc="-5" dirty="0">
                <a:solidFill>
                  <a:prstClr val="black"/>
                </a:solidFill>
                <a:latin typeface="Arial" panose="020B0604020202020204" pitchFamily="34" charset="0"/>
                <a:cs typeface="Arial" panose="020B0604020202020204" pitchFamily="34" charset="0"/>
              </a:rPr>
              <a:t>section</a:t>
            </a:r>
            <a:r>
              <a:rPr lang="en-US" sz="2800" dirty="0">
                <a:solidFill>
                  <a:prstClr val="black"/>
                </a:solidFill>
                <a:latin typeface="Arial" panose="020B0604020202020204" pitchFamily="34" charset="0"/>
                <a:cs typeface="Arial" panose="020B0604020202020204" pitchFamily="34" charset="0"/>
              </a:rPr>
              <a:t>s</a:t>
            </a:r>
            <a:r>
              <a:rPr lang="en-US" sz="2800" spc="-15" dirty="0">
                <a:solidFill>
                  <a:prstClr val="black"/>
                </a:solidFill>
                <a:latin typeface="Arial" panose="020B0604020202020204" pitchFamily="34" charset="0"/>
                <a:cs typeface="Arial" panose="020B0604020202020204" pitchFamily="34" charset="0"/>
              </a:rPr>
              <a:t> </a:t>
            </a:r>
            <a:r>
              <a:rPr lang="en-US" sz="2800" i="1" spc="-5" dirty="0">
                <a:solidFill>
                  <a:prstClr val="black"/>
                </a:solidFill>
                <a:latin typeface="Arial" panose="020B0604020202020204" pitchFamily="34" charset="0"/>
                <a:cs typeface="Arial" panose="020B0604020202020204" pitchFamily="34" charset="0"/>
              </a:rPr>
              <a:t>(i</a:t>
            </a:r>
            <a:r>
              <a:rPr lang="en-US" sz="2800" i="1" dirty="0">
                <a:solidFill>
                  <a:prstClr val="black"/>
                </a:solidFill>
                <a:latin typeface="Arial" panose="020B0604020202020204" pitchFamily="34" charset="0"/>
                <a:cs typeface="Arial" panose="020B0604020202020204" pitchFamily="34" charset="0"/>
              </a:rPr>
              <a:t>n </a:t>
            </a:r>
            <a:r>
              <a:rPr lang="en-US" sz="2800" i="1" spc="-10" dirty="0">
                <a:solidFill>
                  <a:prstClr val="black"/>
                </a:solidFill>
                <a:latin typeface="Arial" panose="020B0604020202020204" pitchFamily="34" charset="0"/>
                <a:cs typeface="Arial" panose="020B0604020202020204" pitchFamily="34" charset="0"/>
              </a:rPr>
              <a:t>f</a:t>
            </a:r>
            <a:r>
              <a:rPr lang="en-US" sz="2800" i="1" dirty="0">
                <a:solidFill>
                  <a:prstClr val="black"/>
                </a:solidFill>
                <a:latin typeface="Arial" panose="020B0604020202020204" pitchFamily="34" charset="0"/>
                <a:cs typeface="Arial" panose="020B0604020202020204" pitchFamily="34" charset="0"/>
              </a:rPr>
              <a:t>irst </a:t>
            </a:r>
            <a:r>
              <a:rPr lang="en-US" sz="2800" i="1" spc="-5" dirty="0">
                <a:solidFill>
                  <a:prstClr val="black"/>
                </a:solidFill>
                <a:latin typeface="Arial" panose="020B0604020202020204" pitchFamily="34" charset="0"/>
                <a:cs typeface="Arial" panose="020B0604020202020204" pitchFamily="34" charset="0"/>
              </a:rPr>
              <a:t>birt</a:t>
            </a:r>
            <a:r>
              <a:rPr lang="en-US" sz="2800" i="1" spc="10" dirty="0">
                <a:solidFill>
                  <a:prstClr val="black"/>
                </a:solidFill>
                <a:latin typeface="Arial" panose="020B0604020202020204" pitchFamily="34" charset="0"/>
                <a:cs typeface="Arial" panose="020B0604020202020204" pitchFamily="34" charset="0"/>
              </a:rPr>
              <a:t>h</a:t>
            </a:r>
            <a:r>
              <a:rPr lang="en-US" sz="2800" i="1" spc="-5" dirty="0">
                <a:solidFill>
                  <a:prstClr val="black"/>
                </a:solidFill>
                <a:latin typeface="Arial" panose="020B0604020202020204" pitchFamily="34" charset="0"/>
                <a:cs typeface="Arial" panose="020B0604020202020204" pitchFamily="34" charset="0"/>
              </a:rPr>
              <a:t>s</a:t>
            </a:r>
            <a:r>
              <a:rPr lang="en-US" sz="2800" i="1" dirty="0">
                <a:solidFill>
                  <a:prstClr val="black"/>
                </a:solidFill>
                <a:latin typeface="Arial" panose="020B0604020202020204" pitchFamily="34" charset="0"/>
                <a:cs typeface="Arial" panose="020B0604020202020204" pitchFamily="34" charset="0"/>
              </a:rPr>
              <a:t>)</a:t>
            </a:r>
            <a:endParaRPr lang="en-US" sz="2800" dirty="0">
              <a:solidFill>
                <a:prstClr val="black"/>
              </a:solidFill>
              <a:latin typeface="Arial" panose="020B0604020202020204" pitchFamily="34" charset="0"/>
              <a:cs typeface="Arial" panose="020B0604020202020204" pitchFamily="34" charset="0"/>
            </a:endParaRPr>
          </a:p>
          <a:p>
            <a:pPr marL="443865" lvl="0" indent="-431165" defTabSz="914400">
              <a:spcBef>
                <a:spcPts val="600"/>
              </a:spcBef>
              <a:buSzPct val="106666"/>
              <a:buFont typeface="Arial"/>
              <a:buChar char="•"/>
              <a:tabLst>
                <a:tab pos="444500" algn="l"/>
              </a:tabLst>
              <a:defRPr/>
            </a:pPr>
            <a:r>
              <a:rPr lang="en-US" sz="2800" spc="-20" dirty="0">
                <a:solidFill>
                  <a:prstClr val="black"/>
                </a:solidFill>
                <a:latin typeface="Arial" panose="020B0604020202020204" pitchFamily="34" charset="0"/>
                <a:cs typeface="Arial" panose="020B0604020202020204" pitchFamily="34" charset="0"/>
              </a:rPr>
              <a:t>Highe</a:t>
            </a:r>
            <a:r>
              <a:rPr lang="en-US" sz="2800" spc="-15" dirty="0">
                <a:solidFill>
                  <a:prstClr val="black"/>
                </a:solidFill>
                <a:latin typeface="Arial" panose="020B0604020202020204" pitchFamily="34" charset="0"/>
                <a:cs typeface="Arial" panose="020B0604020202020204" pitchFamily="34" charset="0"/>
              </a:rPr>
              <a:t>r</a:t>
            </a:r>
            <a:r>
              <a:rPr lang="en-US" sz="2800" spc="-5" dirty="0">
                <a:solidFill>
                  <a:prstClr val="black"/>
                </a:solidFill>
                <a:latin typeface="Arial" panose="020B0604020202020204" pitchFamily="34" charset="0"/>
                <a:cs typeface="Arial" panose="020B0604020202020204" pitchFamily="34" charset="0"/>
              </a:rPr>
              <a:t> stil</a:t>
            </a:r>
            <a:r>
              <a:rPr lang="en-US" sz="2800" spc="-10" dirty="0">
                <a:solidFill>
                  <a:prstClr val="black"/>
                </a:solidFill>
                <a:latin typeface="Arial" panose="020B0604020202020204" pitchFamily="34" charset="0"/>
                <a:cs typeface="Arial" panose="020B0604020202020204" pitchFamily="34" charset="0"/>
              </a:rPr>
              <a:t>l</a:t>
            </a:r>
            <a:r>
              <a:rPr lang="en-US" sz="2800" spc="-5" dirty="0">
                <a:solidFill>
                  <a:prstClr val="black"/>
                </a:solidFill>
                <a:latin typeface="Arial" panose="020B0604020202020204" pitchFamily="34" charset="0"/>
                <a:cs typeface="Arial" panose="020B0604020202020204" pitchFamily="34" charset="0"/>
              </a:rPr>
              <a:t>bi</a:t>
            </a:r>
            <a:r>
              <a:rPr lang="en-US" sz="2800" spc="-10" dirty="0">
                <a:solidFill>
                  <a:prstClr val="black"/>
                </a:solidFill>
                <a:latin typeface="Arial" panose="020B0604020202020204" pitchFamily="34" charset="0"/>
                <a:cs typeface="Arial" panose="020B0604020202020204" pitchFamily="34" charset="0"/>
              </a:rPr>
              <a:t>r</a:t>
            </a:r>
            <a:r>
              <a:rPr lang="en-US" sz="2800" dirty="0">
                <a:solidFill>
                  <a:prstClr val="black"/>
                </a:solidFill>
                <a:latin typeface="Arial" panose="020B0604020202020204" pitchFamily="34" charset="0"/>
                <a:cs typeface="Arial" panose="020B0604020202020204" pitchFamily="34" charset="0"/>
              </a:rPr>
              <a:t>ths</a:t>
            </a:r>
          </a:p>
          <a:p>
            <a:pPr marL="443865" lvl="0" indent="-431165" defTabSz="914400">
              <a:spcBef>
                <a:spcPts val="600"/>
              </a:spcBef>
              <a:buSzPct val="106666"/>
              <a:buFont typeface="Arial"/>
              <a:buChar char="•"/>
              <a:tabLst>
                <a:tab pos="444500" algn="l"/>
              </a:tabLst>
              <a:defRPr/>
            </a:pPr>
            <a:r>
              <a:rPr lang="en-US" sz="2800" spc="-5" dirty="0">
                <a:solidFill>
                  <a:prstClr val="black"/>
                </a:solidFill>
                <a:latin typeface="Arial" panose="020B0604020202020204" pitchFamily="34" charset="0"/>
                <a:cs typeface="Arial" panose="020B0604020202020204" pitchFamily="34" charset="0"/>
              </a:rPr>
              <a:t>Lowe</a:t>
            </a:r>
            <a:r>
              <a:rPr lang="en-US" sz="2800" dirty="0">
                <a:solidFill>
                  <a:prstClr val="black"/>
                </a:solidFill>
                <a:latin typeface="Arial" panose="020B0604020202020204" pitchFamily="34" charset="0"/>
                <a:cs typeface="Arial" panose="020B0604020202020204" pitchFamily="34" charset="0"/>
              </a:rPr>
              <a:t>r</a:t>
            </a:r>
            <a:r>
              <a:rPr lang="en-US" sz="2800" spc="-5" dirty="0">
                <a:solidFill>
                  <a:prstClr val="black"/>
                </a:solidFill>
                <a:latin typeface="Arial" panose="020B0604020202020204" pitchFamily="34" charset="0"/>
                <a:cs typeface="Arial" panose="020B0604020202020204" pitchFamily="34" charset="0"/>
              </a:rPr>
              <a:t> </a:t>
            </a:r>
            <a:r>
              <a:rPr lang="en-US" sz="2800" dirty="0">
                <a:solidFill>
                  <a:prstClr val="black"/>
                </a:solidFill>
                <a:latin typeface="Arial" panose="020B0604020202020204" pitchFamily="34" charset="0"/>
                <a:cs typeface="Arial" panose="020B0604020202020204" pitchFamily="34" charset="0"/>
              </a:rPr>
              <a:t>Apgar</a:t>
            </a:r>
            <a:r>
              <a:rPr lang="en-US" sz="2800" spc="-10" dirty="0">
                <a:solidFill>
                  <a:prstClr val="black"/>
                </a:solidFill>
                <a:latin typeface="Arial" panose="020B0604020202020204" pitchFamily="34" charset="0"/>
                <a:cs typeface="Arial" panose="020B0604020202020204" pitchFamily="34" charset="0"/>
              </a:rPr>
              <a:t> </a:t>
            </a:r>
            <a:r>
              <a:rPr lang="en-US" sz="2800" spc="5" dirty="0">
                <a:solidFill>
                  <a:prstClr val="black"/>
                </a:solidFill>
                <a:latin typeface="Arial" panose="020B0604020202020204" pitchFamily="34" charset="0"/>
                <a:cs typeface="Arial" panose="020B0604020202020204" pitchFamily="34" charset="0"/>
              </a:rPr>
              <a:t>s</a:t>
            </a:r>
            <a:r>
              <a:rPr lang="en-US" sz="2800" dirty="0">
                <a:solidFill>
                  <a:prstClr val="black"/>
                </a:solidFill>
                <a:latin typeface="Arial" panose="020B0604020202020204" pitchFamily="34" charset="0"/>
                <a:cs typeface="Arial" panose="020B0604020202020204" pitchFamily="34" charset="0"/>
              </a:rPr>
              <a:t>cores</a:t>
            </a:r>
            <a:endParaRPr lang="en-US" sz="2800" dirty="0">
              <a:solidFill>
                <a:prstClr val="black"/>
              </a:solidFill>
              <a:latin typeface="Calibri"/>
              <a:cs typeface="Calibri"/>
            </a:endParaRPr>
          </a:p>
        </p:txBody>
      </p:sp>
    </p:spTree>
    <p:extLst>
      <p:ext uri="{BB962C8B-B14F-4D97-AF65-F5344CB8AC3E}">
        <p14:creationId xmlns:p14="http://schemas.microsoft.com/office/powerpoint/2010/main" val="218904801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95401" y="1676400"/>
            <a:ext cx="7772400" cy="5006499"/>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1639"/>
              </a:spcBef>
              <a:spcAft>
                <a:spcPts val="0"/>
              </a:spcAft>
              <a:buClrTx/>
              <a:buSzTx/>
              <a:buFontTx/>
              <a:buNone/>
              <a:tabLst>
                <a:tab pos="584200" algn="l"/>
              </a:tabLst>
              <a:defRPr/>
            </a:pPr>
            <a:r>
              <a:rPr kumimoji="0" lang="en-US" sz="2400" b="0" i="0" u="none" strike="noStrike" kern="1200" cap="none" spc="-10" normalizeH="0" baseline="0" noProof="0" dirty="0">
                <a:ln>
                  <a:noFill/>
                </a:ln>
                <a:solidFill>
                  <a:prstClr val="black"/>
                </a:solidFill>
                <a:effectLst/>
                <a:uLnTx/>
                <a:uFillTx/>
                <a:latin typeface="Arial"/>
                <a:ea typeface="+mn-ea"/>
                <a:cs typeface="Calibri"/>
              </a:rPr>
              <a:t>Washington State birth certificates and hospital discharge 1993 – 2003</a:t>
            </a:r>
          </a:p>
          <a:p>
            <a:pPr marL="12700" marR="0" lvl="0" indent="0" algn="l" defTabSz="914400" rtl="0" eaLnBrk="1" fontAlgn="auto" latinLnBrk="0" hangingPunct="1">
              <a:lnSpc>
                <a:spcPct val="100000"/>
              </a:lnSpc>
              <a:spcBef>
                <a:spcPts val="1639"/>
              </a:spcBef>
              <a:spcAft>
                <a:spcPts val="0"/>
              </a:spcAft>
              <a:buClrTx/>
              <a:buSzTx/>
              <a:buFontTx/>
              <a:buNone/>
              <a:tabLst>
                <a:tab pos="584200" algn="l"/>
              </a:tabLst>
              <a:defRPr/>
            </a:pPr>
            <a:r>
              <a:rPr kumimoji="0" lang="en-US" sz="2400" b="0" i="0" u="none" strike="noStrike" kern="1200" cap="none" spc="-10" normalizeH="0" baseline="0" noProof="0" dirty="0">
                <a:ln>
                  <a:noFill/>
                </a:ln>
                <a:solidFill>
                  <a:prstClr val="black"/>
                </a:solidFill>
                <a:effectLst/>
                <a:uLnTx/>
                <a:uFillTx/>
                <a:latin typeface="Arial"/>
                <a:ea typeface="+mn-ea"/>
                <a:cs typeface="Calibri"/>
              </a:rPr>
              <a:t>Compared to US born women, Somali women have </a:t>
            </a:r>
          </a:p>
          <a:p>
            <a:pPr marL="3556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84200" algn="l"/>
              </a:tabLst>
              <a:defRPr/>
            </a:pPr>
            <a:r>
              <a:rPr kumimoji="0" sz="2400" b="0" i="0" u="none" strike="noStrike" kern="1200" cap="none" spc="-10" normalizeH="0" baseline="0" noProof="0" dirty="0">
                <a:ln>
                  <a:noFill/>
                </a:ln>
                <a:solidFill>
                  <a:prstClr val="black"/>
                </a:solidFill>
                <a:effectLst/>
                <a:uLnTx/>
                <a:uFillTx/>
                <a:latin typeface="Arial"/>
                <a:ea typeface="+mn-ea"/>
                <a:cs typeface="Calibri"/>
              </a:rPr>
              <a:t>In</a:t>
            </a:r>
            <a:r>
              <a:rPr kumimoji="0" sz="2400" b="0" i="0" u="none" strike="noStrike" kern="1200" cap="none" spc="-20" normalizeH="0" baseline="0" noProof="0" dirty="0">
                <a:ln>
                  <a:noFill/>
                </a:ln>
                <a:solidFill>
                  <a:prstClr val="black"/>
                </a:solidFill>
                <a:effectLst/>
                <a:uLnTx/>
                <a:uFillTx/>
                <a:latin typeface="Arial"/>
                <a:ea typeface="+mn-ea"/>
                <a:cs typeface="Calibri"/>
              </a:rPr>
              <a:t>c</a:t>
            </a:r>
            <a:r>
              <a:rPr kumimoji="0" sz="2400" b="0" i="0" u="none" strike="noStrike" kern="1200" cap="none" spc="-10" normalizeH="0" baseline="0" noProof="0" dirty="0">
                <a:ln>
                  <a:noFill/>
                </a:ln>
                <a:solidFill>
                  <a:prstClr val="black"/>
                </a:solidFill>
                <a:effectLst/>
                <a:uLnTx/>
                <a:uFillTx/>
                <a:latin typeface="Arial"/>
                <a:ea typeface="+mn-ea"/>
                <a:cs typeface="Calibri"/>
              </a:rPr>
              <a:t>rea</a:t>
            </a:r>
            <a:r>
              <a:rPr kumimoji="0" sz="2400" b="0" i="0" u="none" strike="noStrike" kern="1200" cap="none" spc="-5" normalizeH="0" baseline="0" noProof="0" dirty="0">
                <a:ln>
                  <a:noFill/>
                </a:ln>
                <a:solidFill>
                  <a:prstClr val="black"/>
                </a:solidFill>
                <a:effectLst/>
                <a:uLnTx/>
                <a:uFillTx/>
                <a:latin typeface="Arial"/>
                <a:ea typeface="+mn-ea"/>
                <a:cs typeface="Calibri"/>
              </a:rPr>
              <a:t>s</a:t>
            </a:r>
            <a:r>
              <a:rPr kumimoji="0" sz="2400" b="0" i="0" u="none" strike="noStrike" kern="1200" cap="none" spc="-15" normalizeH="0" baseline="0" noProof="0" dirty="0">
                <a:ln>
                  <a:noFill/>
                </a:ln>
                <a:solidFill>
                  <a:prstClr val="black"/>
                </a:solidFill>
                <a:effectLst/>
                <a:uLnTx/>
                <a:uFillTx/>
                <a:latin typeface="Arial"/>
                <a:ea typeface="+mn-ea"/>
                <a:cs typeface="Calibri"/>
              </a:rPr>
              <a:t>ed</a:t>
            </a:r>
            <a:r>
              <a:rPr kumimoji="0" sz="2400" b="0" i="0" u="none" strike="noStrike" kern="1200" cap="none" spc="-10" normalizeH="0" baseline="0" noProof="0" dirty="0">
                <a:ln>
                  <a:noFill/>
                </a:ln>
                <a:solidFill>
                  <a:prstClr val="black"/>
                </a:solidFill>
                <a:effectLst/>
                <a:uLnTx/>
                <a:uFillTx/>
                <a:latin typeface="Arial"/>
                <a:ea typeface="+mn-ea"/>
                <a:cs typeface="Calibri"/>
              </a:rPr>
              <a:t> cesarea</a:t>
            </a:r>
            <a:r>
              <a:rPr kumimoji="0" sz="2400" b="0" i="0" u="none" strike="noStrike" kern="1200" cap="none" spc="-15" normalizeH="0" baseline="0" noProof="0" dirty="0">
                <a:ln>
                  <a:noFill/>
                </a:ln>
                <a:solidFill>
                  <a:prstClr val="black"/>
                </a:solidFill>
                <a:effectLst/>
                <a:uLnTx/>
                <a:uFillTx/>
                <a:latin typeface="Arial"/>
                <a:ea typeface="+mn-ea"/>
                <a:cs typeface="Calibri"/>
              </a:rPr>
              <a:t>n</a:t>
            </a:r>
            <a:r>
              <a:rPr kumimoji="0" sz="2400" b="0" i="0" u="none" strike="noStrike" kern="1200" cap="none" spc="0" normalizeH="0" baseline="0" noProof="0" dirty="0">
                <a:ln>
                  <a:noFill/>
                </a:ln>
                <a:solidFill>
                  <a:prstClr val="black"/>
                </a:solidFill>
                <a:effectLst/>
                <a:uLnTx/>
                <a:uFillTx/>
                <a:latin typeface="Arial"/>
                <a:ea typeface="+mn-ea"/>
                <a:cs typeface="Calibri"/>
              </a:rPr>
              <a:t> </a:t>
            </a:r>
            <a:r>
              <a:rPr kumimoji="0" sz="2400" b="0" i="0" u="none" strike="noStrike" kern="1200" cap="none" spc="-15" normalizeH="0" baseline="0" noProof="0" dirty="0">
                <a:ln>
                  <a:noFill/>
                </a:ln>
                <a:solidFill>
                  <a:prstClr val="black"/>
                </a:solidFill>
                <a:effectLst/>
                <a:uLnTx/>
                <a:uFillTx/>
                <a:latin typeface="Arial"/>
                <a:ea typeface="+mn-ea"/>
                <a:cs typeface="Calibri"/>
              </a:rPr>
              <a:t>deliver</a:t>
            </a:r>
            <a:r>
              <a:rPr kumimoji="0" sz="2400" b="0" i="0" u="none" strike="noStrike" kern="1200" cap="none" spc="-10" normalizeH="0" baseline="0" noProof="0" dirty="0">
                <a:ln>
                  <a:noFill/>
                </a:ln>
                <a:solidFill>
                  <a:prstClr val="black"/>
                </a:solidFill>
                <a:effectLst/>
                <a:uLnTx/>
                <a:uFillTx/>
                <a:latin typeface="Arial"/>
                <a:ea typeface="+mn-ea"/>
                <a:cs typeface="Calibri"/>
              </a:rPr>
              <a:t>y</a:t>
            </a:r>
            <a:r>
              <a:rPr kumimoji="0" sz="2400" b="0" i="0" u="none" strike="noStrike" kern="1200" cap="none" spc="15" normalizeH="0" baseline="0" noProof="0" dirty="0">
                <a:ln>
                  <a:noFill/>
                </a:ln>
                <a:solidFill>
                  <a:prstClr val="black"/>
                </a:solidFill>
                <a:effectLst/>
                <a:uLnTx/>
                <a:uFillTx/>
                <a:latin typeface="Arial"/>
                <a:ea typeface="+mn-ea"/>
                <a:cs typeface="Calibri"/>
              </a:rPr>
              <a:t> </a:t>
            </a:r>
            <a:r>
              <a:rPr kumimoji="0" sz="2400" b="0" i="0" u="none" strike="noStrike" kern="1200" cap="none" spc="-20" normalizeH="0" baseline="0" noProof="0" dirty="0">
                <a:ln>
                  <a:noFill/>
                </a:ln>
                <a:solidFill>
                  <a:prstClr val="black"/>
                </a:solidFill>
                <a:effectLst/>
                <a:uLnTx/>
                <a:uFillTx/>
                <a:latin typeface="Arial"/>
                <a:ea typeface="+mn-ea"/>
                <a:cs typeface="Calibri"/>
              </a:rPr>
              <a:t>du</a:t>
            </a:r>
            <a:r>
              <a:rPr kumimoji="0" sz="2400" b="0" i="0" u="none" strike="noStrike" kern="1200" cap="none" spc="-15" normalizeH="0" baseline="0" noProof="0" dirty="0">
                <a:ln>
                  <a:noFill/>
                </a:ln>
                <a:solidFill>
                  <a:prstClr val="black"/>
                </a:solidFill>
                <a:effectLst/>
                <a:uLnTx/>
                <a:uFillTx/>
                <a:latin typeface="Arial"/>
                <a:ea typeface="+mn-ea"/>
                <a:cs typeface="Calibri"/>
              </a:rPr>
              <a:t>e</a:t>
            </a:r>
            <a:r>
              <a:rPr kumimoji="0" sz="2400" b="0" i="0" u="none" strike="noStrike" kern="1200" cap="none" spc="-5" normalizeH="0" baseline="0" noProof="0" dirty="0">
                <a:ln>
                  <a:noFill/>
                </a:ln>
                <a:solidFill>
                  <a:prstClr val="black"/>
                </a:solidFill>
                <a:effectLst/>
                <a:uLnTx/>
                <a:uFillTx/>
                <a:latin typeface="Arial"/>
                <a:ea typeface="+mn-ea"/>
                <a:cs typeface="Calibri"/>
              </a:rPr>
              <a:t> </a:t>
            </a:r>
            <a:r>
              <a:rPr kumimoji="0" sz="2400" b="0" i="0" u="none" strike="noStrike" kern="1200" cap="none" spc="-10" normalizeH="0" baseline="0" noProof="0" dirty="0">
                <a:ln>
                  <a:noFill/>
                </a:ln>
                <a:solidFill>
                  <a:prstClr val="black"/>
                </a:solidFill>
                <a:effectLst/>
                <a:uLnTx/>
                <a:uFillTx/>
                <a:latin typeface="Arial"/>
                <a:ea typeface="+mn-ea"/>
                <a:cs typeface="Calibri"/>
              </a:rPr>
              <a:t>to</a:t>
            </a:r>
            <a:r>
              <a:rPr kumimoji="0" sz="2400" b="0" i="0" u="none" strike="noStrike" kern="1200" cap="none" spc="5" normalizeH="0" baseline="0" noProof="0" dirty="0">
                <a:ln>
                  <a:noFill/>
                </a:ln>
                <a:solidFill>
                  <a:prstClr val="black"/>
                </a:solidFill>
                <a:effectLst/>
                <a:uLnTx/>
                <a:uFillTx/>
                <a:latin typeface="Arial"/>
                <a:ea typeface="+mn-ea"/>
                <a:cs typeface="Calibri"/>
              </a:rPr>
              <a:t> </a:t>
            </a:r>
            <a:r>
              <a:rPr kumimoji="0" sz="2400" b="0" i="0" u="none" strike="noStrike" kern="1200" cap="none" spc="-15" normalizeH="0" baseline="0" noProof="0" dirty="0">
                <a:ln>
                  <a:noFill/>
                </a:ln>
                <a:solidFill>
                  <a:prstClr val="black"/>
                </a:solidFill>
                <a:effectLst/>
                <a:uLnTx/>
                <a:uFillTx/>
                <a:latin typeface="Arial"/>
                <a:ea typeface="+mn-ea"/>
                <a:cs typeface="Calibri"/>
              </a:rPr>
              <a:t>feta</a:t>
            </a:r>
            <a:r>
              <a:rPr kumimoji="0" sz="2400" b="0" i="0" u="none" strike="noStrike" kern="1200" cap="none" spc="-5" normalizeH="0" baseline="0" noProof="0" dirty="0">
                <a:ln>
                  <a:noFill/>
                </a:ln>
                <a:solidFill>
                  <a:prstClr val="black"/>
                </a:solidFill>
                <a:effectLst/>
                <a:uLnTx/>
                <a:uFillTx/>
                <a:latin typeface="Arial"/>
                <a:ea typeface="+mn-ea"/>
                <a:cs typeface="Calibri"/>
              </a:rPr>
              <a:t>l</a:t>
            </a:r>
            <a:r>
              <a:rPr kumimoji="0" sz="2400" b="0" i="0" u="none" strike="noStrike" kern="1200" cap="none" spc="10" normalizeH="0" baseline="0" noProof="0" dirty="0">
                <a:ln>
                  <a:noFill/>
                </a:ln>
                <a:solidFill>
                  <a:prstClr val="black"/>
                </a:solidFill>
                <a:effectLst/>
                <a:uLnTx/>
                <a:uFillTx/>
                <a:latin typeface="Arial"/>
                <a:ea typeface="+mn-ea"/>
                <a:cs typeface="Calibri"/>
              </a:rPr>
              <a:t> </a:t>
            </a:r>
            <a:r>
              <a:rPr kumimoji="0" sz="2400" b="0" i="0" u="none" strike="noStrike" kern="1200" cap="none" spc="-15" normalizeH="0" baseline="0" noProof="0" dirty="0">
                <a:ln>
                  <a:noFill/>
                </a:ln>
                <a:solidFill>
                  <a:prstClr val="black"/>
                </a:solidFill>
                <a:effectLst/>
                <a:uLnTx/>
                <a:uFillTx/>
                <a:latin typeface="Arial"/>
                <a:ea typeface="+mn-ea"/>
                <a:cs typeface="Calibri"/>
              </a:rPr>
              <a:t>distress</a:t>
            </a:r>
            <a:endParaRPr kumimoji="0" lang="en-US" sz="2400" b="0" i="0" u="none" strike="noStrike" kern="1200" cap="none" spc="0" normalizeH="0" baseline="0" noProof="0" dirty="0">
              <a:ln>
                <a:noFill/>
              </a:ln>
              <a:solidFill>
                <a:prstClr val="black"/>
              </a:solidFill>
              <a:effectLst/>
              <a:uLnTx/>
              <a:uFillTx/>
              <a:latin typeface="Arial"/>
              <a:ea typeface="+mn-ea"/>
              <a:cs typeface="Calibri"/>
            </a:endParaRPr>
          </a:p>
          <a:p>
            <a:pPr marL="3556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84200" algn="l"/>
              </a:tabLst>
              <a:defRPr/>
            </a:pPr>
            <a:r>
              <a:rPr kumimoji="0" lang="en-US" sz="2400" b="0" i="0" u="none" strike="noStrike" kern="1200" cap="none" spc="-15" normalizeH="0" baseline="0" noProof="0" dirty="0">
                <a:ln>
                  <a:noFill/>
                </a:ln>
                <a:solidFill>
                  <a:prstClr val="black"/>
                </a:solidFill>
                <a:effectLst/>
                <a:uLnTx/>
                <a:uFillTx/>
                <a:latin typeface="Arial"/>
                <a:ea typeface="+mn-ea"/>
                <a:cs typeface="Calibri"/>
              </a:rPr>
              <a:t>Increased d</a:t>
            </a:r>
            <a:r>
              <a:rPr kumimoji="0" sz="2400" b="0" i="0" u="none" strike="noStrike" kern="1200" cap="none" spc="-15" normalizeH="0" baseline="0" noProof="0" dirty="0">
                <a:ln>
                  <a:noFill/>
                </a:ln>
                <a:solidFill>
                  <a:prstClr val="black"/>
                </a:solidFill>
                <a:effectLst/>
                <a:uLnTx/>
                <a:uFillTx/>
                <a:latin typeface="Arial"/>
                <a:ea typeface="+mn-ea"/>
                <a:cs typeface="Calibri"/>
              </a:rPr>
              <a:t>eliver</a:t>
            </a:r>
            <a:r>
              <a:rPr kumimoji="0" sz="2400" b="0" i="0" u="none" strike="noStrike" kern="1200" cap="none" spc="-10" normalizeH="0" baseline="0" noProof="0" dirty="0">
                <a:ln>
                  <a:noFill/>
                </a:ln>
                <a:solidFill>
                  <a:prstClr val="black"/>
                </a:solidFill>
                <a:effectLst/>
                <a:uLnTx/>
                <a:uFillTx/>
                <a:latin typeface="Arial"/>
                <a:ea typeface="+mn-ea"/>
                <a:cs typeface="Calibri"/>
              </a:rPr>
              <a:t>y</a:t>
            </a:r>
            <a:r>
              <a:rPr kumimoji="0" sz="2400" b="0" i="0" u="none" strike="noStrike" kern="1200" cap="none" spc="10" normalizeH="0" baseline="0" noProof="0" dirty="0">
                <a:ln>
                  <a:noFill/>
                </a:ln>
                <a:solidFill>
                  <a:prstClr val="black"/>
                </a:solidFill>
                <a:effectLst/>
                <a:uLnTx/>
                <a:uFillTx/>
                <a:latin typeface="Arial"/>
                <a:ea typeface="+mn-ea"/>
                <a:cs typeface="Calibri"/>
              </a:rPr>
              <a:t> </a:t>
            </a:r>
            <a:r>
              <a:rPr kumimoji="0" sz="2400" b="0" i="0" u="none" strike="noStrike" kern="1200" cap="none" spc="-15" normalizeH="0" baseline="0" noProof="0" dirty="0">
                <a:ln>
                  <a:noFill/>
                </a:ln>
                <a:solidFill>
                  <a:prstClr val="black"/>
                </a:solidFill>
                <a:effectLst/>
                <a:uLnTx/>
                <a:uFillTx/>
                <a:latin typeface="Arial"/>
                <a:ea typeface="+mn-ea"/>
                <a:cs typeface="Calibri"/>
              </a:rPr>
              <a:t>a</a:t>
            </a:r>
            <a:r>
              <a:rPr kumimoji="0" sz="2400" b="0" i="0" u="none" strike="noStrike" kern="1200" cap="none" spc="-5" normalizeH="0" baseline="0" noProof="0" dirty="0">
                <a:ln>
                  <a:noFill/>
                </a:ln>
                <a:solidFill>
                  <a:prstClr val="black"/>
                </a:solidFill>
                <a:effectLst/>
                <a:uLnTx/>
                <a:uFillTx/>
                <a:latin typeface="Arial"/>
                <a:ea typeface="+mn-ea"/>
                <a:cs typeface="Calibri"/>
              </a:rPr>
              <a:t>f</a:t>
            </a:r>
            <a:r>
              <a:rPr kumimoji="0" sz="2400" b="0" i="0" u="none" strike="noStrike" kern="1200" cap="none" spc="-10" normalizeH="0" baseline="0" noProof="0" dirty="0">
                <a:ln>
                  <a:noFill/>
                </a:ln>
                <a:solidFill>
                  <a:prstClr val="black"/>
                </a:solidFill>
                <a:effectLst/>
                <a:uLnTx/>
                <a:uFillTx/>
                <a:latin typeface="Arial"/>
                <a:ea typeface="+mn-ea"/>
                <a:cs typeface="Calibri"/>
              </a:rPr>
              <a:t>ter</a:t>
            </a:r>
            <a:r>
              <a:rPr kumimoji="0" sz="2400" b="0" i="0" u="none" strike="noStrike" kern="1200" cap="none" spc="0" normalizeH="0" baseline="0" noProof="0" dirty="0">
                <a:ln>
                  <a:noFill/>
                </a:ln>
                <a:solidFill>
                  <a:prstClr val="black"/>
                </a:solidFill>
                <a:effectLst/>
                <a:uLnTx/>
                <a:uFillTx/>
                <a:latin typeface="Arial"/>
                <a:ea typeface="+mn-ea"/>
                <a:cs typeface="Calibri"/>
              </a:rPr>
              <a:t> </a:t>
            </a:r>
            <a:r>
              <a:rPr kumimoji="0" sz="2400" b="0" i="0" u="none" strike="noStrike" kern="1200" cap="none" spc="-15" normalizeH="0" baseline="0" noProof="0" dirty="0">
                <a:ln>
                  <a:noFill/>
                </a:ln>
                <a:solidFill>
                  <a:prstClr val="black"/>
                </a:solidFill>
                <a:effectLst/>
                <a:uLnTx/>
                <a:uFillTx/>
                <a:latin typeface="Arial"/>
                <a:ea typeface="+mn-ea"/>
                <a:cs typeface="Calibri"/>
              </a:rPr>
              <a:t>42</a:t>
            </a:r>
            <a:r>
              <a:rPr kumimoji="0" sz="2400" b="0" i="0" u="none" strike="noStrike" kern="1200" cap="none" spc="-5" normalizeH="0" baseline="0" noProof="0" dirty="0">
                <a:ln>
                  <a:noFill/>
                </a:ln>
                <a:solidFill>
                  <a:prstClr val="black"/>
                </a:solidFill>
                <a:effectLst/>
                <a:uLnTx/>
                <a:uFillTx/>
                <a:latin typeface="Arial"/>
                <a:ea typeface="+mn-ea"/>
                <a:cs typeface="Calibri"/>
              </a:rPr>
              <a:t> </a:t>
            </a:r>
            <a:r>
              <a:rPr kumimoji="0" sz="2400" b="0" i="0" u="none" strike="noStrike" kern="1200" cap="none" spc="-15" normalizeH="0" baseline="0" noProof="0" dirty="0">
                <a:ln>
                  <a:noFill/>
                </a:ln>
                <a:solidFill>
                  <a:prstClr val="black"/>
                </a:solidFill>
                <a:effectLst/>
                <a:uLnTx/>
                <a:uFillTx/>
                <a:latin typeface="Arial"/>
                <a:ea typeface="+mn-ea"/>
                <a:cs typeface="Calibri"/>
              </a:rPr>
              <a:t>weeks</a:t>
            </a:r>
            <a:endParaRPr kumimoji="0" lang="en-US" sz="2400" b="0" i="0" u="none" strike="noStrike" kern="1200" cap="none" spc="0" normalizeH="0" baseline="0" noProof="0" dirty="0">
              <a:ln>
                <a:noFill/>
              </a:ln>
              <a:solidFill>
                <a:prstClr val="black"/>
              </a:solidFill>
              <a:effectLst/>
              <a:uLnTx/>
              <a:uFillTx/>
              <a:latin typeface="Arial"/>
              <a:ea typeface="+mn-ea"/>
              <a:cs typeface="Calibri"/>
            </a:endParaRPr>
          </a:p>
          <a:p>
            <a:pPr marL="3556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84200" algn="l"/>
              </a:tabLst>
              <a:defRPr/>
            </a:pPr>
            <a:r>
              <a:rPr kumimoji="0" sz="2400" b="0" i="0" u="none" strike="noStrike" kern="1200" cap="none" spc="-15" normalizeH="0" baseline="0" noProof="0" dirty="0">
                <a:ln>
                  <a:noFill/>
                </a:ln>
                <a:solidFill>
                  <a:prstClr val="black"/>
                </a:solidFill>
                <a:effectLst/>
                <a:uLnTx/>
                <a:uFillTx/>
                <a:latin typeface="Arial"/>
                <a:ea typeface="+mn-ea"/>
                <a:cs typeface="Calibri"/>
              </a:rPr>
              <a:t>Signifi</a:t>
            </a:r>
            <a:r>
              <a:rPr kumimoji="0" sz="2400" b="0" i="0" u="none" strike="noStrike" kern="1200" cap="none" spc="-10" normalizeH="0" baseline="0" noProof="0" dirty="0">
                <a:ln>
                  <a:noFill/>
                </a:ln>
                <a:solidFill>
                  <a:prstClr val="black"/>
                </a:solidFill>
                <a:effectLst/>
                <a:uLnTx/>
                <a:uFillTx/>
                <a:latin typeface="Arial"/>
                <a:ea typeface="+mn-ea"/>
                <a:cs typeface="Calibri"/>
              </a:rPr>
              <a:t>cant</a:t>
            </a:r>
            <a:r>
              <a:rPr kumimoji="0" sz="2400" b="0" i="0" u="none" strike="noStrike" kern="1200" cap="none" spc="-5" normalizeH="0" baseline="0" noProof="0" dirty="0">
                <a:ln>
                  <a:noFill/>
                </a:ln>
                <a:solidFill>
                  <a:prstClr val="black"/>
                </a:solidFill>
                <a:effectLst/>
                <a:uLnTx/>
                <a:uFillTx/>
                <a:latin typeface="Arial"/>
                <a:ea typeface="+mn-ea"/>
                <a:cs typeface="Calibri"/>
              </a:rPr>
              <a:t> </a:t>
            </a:r>
            <a:r>
              <a:rPr kumimoji="0" sz="2400" b="0" i="0" u="none" strike="noStrike" kern="1200" cap="none" spc="-20" normalizeH="0" baseline="0" noProof="0" dirty="0">
                <a:ln>
                  <a:noFill/>
                </a:ln>
                <a:solidFill>
                  <a:prstClr val="black"/>
                </a:solidFill>
                <a:effectLst/>
                <a:uLnTx/>
                <a:uFillTx/>
                <a:latin typeface="Arial"/>
                <a:ea typeface="+mn-ea"/>
                <a:cs typeface="Calibri"/>
              </a:rPr>
              <a:t>p</a:t>
            </a:r>
            <a:r>
              <a:rPr kumimoji="0" sz="2400" b="0" i="0" u="none" strike="noStrike" kern="1200" cap="none" spc="-25" normalizeH="0" baseline="0" noProof="0" dirty="0">
                <a:ln>
                  <a:noFill/>
                </a:ln>
                <a:solidFill>
                  <a:prstClr val="black"/>
                </a:solidFill>
                <a:effectLst/>
                <a:uLnTx/>
                <a:uFillTx/>
                <a:latin typeface="Arial"/>
                <a:ea typeface="+mn-ea"/>
                <a:cs typeface="Calibri"/>
              </a:rPr>
              <a:t>e</a:t>
            </a:r>
            <a:r>
              <a:rPr kumimoji="0" sz="2400" b="0" i="0" u="none" strike="noStrike" kern="1200" cap="none" spc="-10" normalizeH="0" baseline="0" noProof="0" dirty="0">
                <a:ln>
                  <a:noFill/>
                </a:ln>
                <a:solidFill>
                  <a:prstClr val="black"/>
                </a:solidFill>
                <a:effectLst/>
                <a:uLnTx/>
                <a:uFillTx/>
                <a:latin typeface="Arial"/>
                <a:ea typeface="+mn-ea"/>
                <a:cs typeface="Calibri"/>
              </a:rPr>
              <a:t>rineal</a:t>
            </a:r>
            <a:r>
              <a:rPr kumimoji="0" sz="2400" b="0" i="0" u="none" strike="noStrike" kern="1200" cap="none" spc="0" normalizeH="0" baseline="0" noProof="0" dirty="0">
                <a:ln>
                  <a:noFill/>
                </a:ln>
                <a:solidFill>
                  <a:prstClr val="black"/>
                </a:solidFill>
                <a:effectLst/>
                <a:uLnTx/>
                <a:uFillTx/>
                <a:latin typeface="Arial"/>
                <a:ea typeface="+mn-ea"/>
                <a:cs typeface="Calibri"/>
              </a:rPr>
              <a:t> </a:t>
            </a:r>
            <a:r>
              <a:rPr kumimoji="0" sz="2400" b="0" i="0" u="none" strike="noStrike" kern="1200" cap="none" spc="-10" normalizeH="0" baseline="0" noProof="0" dirty="0">
                <a:ln>
                  <a:noFill/>
                </a:ln>
                <a:solidFill>
                  <a:prstClr val="black"/>
                </a:solidFill>
                <a:effectLst/>
                <a:uLnTx/>
                <a:uFillTx/>
                <a:latin typeface="Arial"/>
                <a:ea typeface="+mn-ea"/>
                <a:cs typeface="Calibri"/>
              </a:rPr>
              <a:t>laceration</a:t>
            </a:r>
            <a:r>
              <a:rPr kumimoji="0" sz="2400" b="0" i="0" u="none" strike="noStrike" kern="1200" cap="none" spc="-15" normalizeH="0" baseline="0" noProof="0" dirty="0">
                <a:ln>
                  <a:noFill/>
                </a:ln>
                <a:solidFill>
                  <a:prstClr val="black"/>
                </a:solidFill>
                <a:effectLst/>
                <a:uLnTx/>
                <a:uFillTx/>
                <a:latin typeface="Arial"/>
                <a:ea typeface="+mn-ea"/>
                <a:cs typeface="Calibri"/>
              </a:rPr>
              <a:t>s</a:t>
            </a:r>
            <a:r>
              <a:rPr kumimoji="0" sz="2400" b="0" i="0" u="none" strike="noStrike" kern="1200" cap="none" spc="-10" normalizeH="0" baseline="0" noProof="0" dirty="0">
                <a:ln>
                  <a:noFill/>
                </a:ln>
                <a:solidFill>
                  <a:prstClr val="black"/>
                </a:solidFill>
                <a:effectLst/>
                <a:uLnTx/>
                <a:uFillTx/>
                <a:latin typeface="Arial"/>
                <a:ea typeface="+mn-ea"/>
                <a:cs typeface="Calibri"/>
              </a:rPr>
              <a:t>,</a:t>
            </a:r>
            <a:r>
              <a:rPr kumimoji="0" sz="2400" b="0" i="0" u="none" strike="noStrike" kern="1200" cap="none" spc="-15" normalizeH="0" baseline="0" noProof="0" dirty="0">
                <a:ln>
                  <a:noFill/>
                </a:ln>
                <a:solidFill>
                  <a:prstClr val="black"/>
                </a:solidFill>
                <a:effectLst/>
                <a:uLnTx/>
                <a:uFillTx/>
                <a:latin typeface="Arial"/>
                <a:ea typeface="+mn-ea"/>
                <a:cs typeface="Calibri"/>
              </a:rPr>
              <a:t> </a:t>
            </a:r>
            <a:r>
              <a:rPr kumimoji="0" sz="2400" b="0" i="0" u="none" strike="noStrike" kern="1200" cap="none" spc="-10" normalizeH="0" baseline="0" noProof="0" dirty="0">
                <a:ln>
                  <a:noFill/>
                </a:ln>
                <a:solidFill>
                  <a:prstClr val="black"/>
                </a:solidFill>
                <a:effectLst/>
                <a:uLnTx/>
                <a:uFillTx/>
                <a:latin typeface="Arial"/>
                <a:ea typeface="+mn-ea"/>
                <a:cs typeface="Calibri"/>
              </a:rPr>
              <a:t>gestation</a:t>
            </a:r>
            <a:r>
              <a:rPr kumimoji="0" sz="2400" b="0" i="0" u="none" strike="noStrike" kern="1200" cap="none" spc="-20" normalizeH="0" baseline="0" noProof="0" dirty="0">
                <a:ln>
                  <a:noFill/>
                </a:ln>
                <a:solidFill>
                  <a:prstClr val="black"/>
                </a:solidFill>
                <a:effectLst/>
                <a:uLnTx/>
                <a:uFillTx/>
                <a:latin typeface="Arial"/>
                <a:ea typeface="+mn-ea"/>
                <a:cs typeface="Calibri"/>
              </a:rPr>
              <a:t>a</a:t>
            </a:r>
            <a:r>
              <a:rPr kumimoji="0" sz="2400" b="0" i="0" u="none" strike="noStrike" kern="1200" cap="none" spc="0" normalizeH="0" baseline="0" noProof="0" dirty="0">
                <a:ln>
                  <a:noFill/>
                </a:ln>
                <a:solidFill>
                  <a:prstClr val="black"/>
                </a:solidFill>
                <a:effectLst/>
                <a:uLnTx/>
                <a:uFillTx/>
                <a:latin typeface="Arial"/>
                <a:ea typeface="+mn-ea"/>
                <a:cs typeface="Calibri"/>
              </a:rPr>
              <a:t>l </a:t>
            </a:r>
            <a:r>
              <a:rPr kumimoji="0" sz="2400" b="0" i="0" u="none" strike="noStrike" kern="1200" cap="none" spc="-15" normalizeH="0" baseline="0" noProof="0" dirty="0">
                <a:ln>
                  <a:noFill/>
                </a:ln>
                <a:solidFill>
                  <a:prstClr val="black"/>
                </a:solidFill>
                <a:effectLst/>
                <a:uLnTx/>
                <a:uFillTx/>
                <a:latin typeface="Arial"/>
                <a:ea typeface="+mn-ea"/>
                <a:cs typeface="Calibri"/>
              </a:rPr>
              <a:t>diabetes</a:t>
            </a:r>
            <a:r>
              <a:rPr kumimoji="0" sz="2400" b="0" i="0" u="none" strike="noStrike" kern="1200" cap="none" spc="-10" normalizeH="0" baseline="0" noProof="0" dirty="0">
                <a:ln>
                  <a:noFill/>
                </a:ln>
                <a:solidFill>
                  <a:prstClr val="black"/>
                </a:solidFill>
                <a:effectLst/>
                <a:uLnTx/>
                <a:uFillTx/>
                <a:latin typeface="Arial"/>
                <a:ea typeface="+mn-ea"/>
                <a:cs typeface="Calibri"/>
              </a:rPr>
              <a:t>,</a:t>
            </a:r>
            <a:r>
              <a:rPr kumimoji="0" sz="2400" b="0" i="0" u="none" strike="noStrike" kern="1200" cap="none" spc="20" normalizeH="0" baseline="0" noProof="0" dirty="0">
                <a:ln>
                  <a:noFill/>
                </a:ln>
                <a:solidFill>
                  <a:prstClr val="black"/>
                </a:solidFill>
                <a:effectLst/>
                <a:uLnTx/>
                <a:uFillTx/>
                <a:latin typeface="Arial"/>
                <a:ea typeface="+mn-ea"/>
                <a:cs typeface="Calibri"/>
              </a:rPr>
              <a:t> </a:t>
            </a:r>
            <a:r>
              <a:rPr kumimoji="0" sz="2400" b="0" i="0" u="none" strike="noStrike" kern="1200" cap="none" spc="-15" normalizeH="0" baseline="0" noProof="0" dirty="0">
                <a:ln>
                  <a:noFill/>
                </a:ln>
                <a:solidFill>
                  <a:prstClr val="black"/>
                </a:solidFill>
                <a:effectLst/>
                <a:uLnTx/>
                <a:uFillTx/>
                <a:latin typeface="Arial"/>
                <a:ea typeface="+mn-ea"/>
                <a:cs typeface="Calibri"/>
              </a:rPr>
              <a:t>and</a:t>
            </a:r>
            <a:r>
              <a:rPr kumimoji="0" sz="2400" b="0" i="0" u="none" strike="noStrike" kern="1200" cap="none" spc="-5" normalizeH="0" baseline="0" noProof="0" dirty="0">
                <a:ln>
                  <a:noFill/>
                </a:ln>
                <a:solidFill>
                  <a:prstClr val="black"/>
                </a:solidFill>
                <a:effectLst/>
                <a:uLnTx/>
                <a:uFillTx/>
                <a:latin typeface="Arial"/>
                <a:ea typeface="+mn-ea"/>
                <a:cs typeface="Calibri"/>
              </a:rPr>
              <a:t> </a:t>
            </a:r>
            <a:r>
              <a:rPr kumimoji="0" sz="2400" b="0" i="0" u="none" strike="noStrike" kern="1200" cap="none" spc="-15" normalizeH="0" baseline="0" noProof="0" dirty="0">
                <a:ln>
                  <a:noFill/>
                </a:ln>
                <a:solidFill>
                  <a:prstClr val="black"/>
                </a:solidFill>
                <a:effectLst/>
                <a:uLnTx/>
                <a:uFillTx/>
                <a:latin typeface="Arial"/>
                <a:ea typeface="+mn-ea"/>
                <a:cs typeface="Calibri"/>
              </a:rPr>
              <a:t>olig</a:t>
            </a:r>
            <a:r>
              <a:rPr kumimoji="0" sz="2400" b="0" i="0" u="none" strike="noStrike" kern="1200" cap="none" spc="-10" normalizeH="0" baseline="0" noProof="0" dirty="0">
                <a:ln>
                  <a:noFill/>
                </a:ln>
                <a:solidFill>
                  <a:prstClr val="black"/>
                </a:solidFill>
                <a:effectLst/>
                <a:uLnTx/>
                <a:uFillTx/>
                <a:latin typeface="Arial"/>
                <a:ea typeface="+mn-ea"/>
                <a:cs typeface="Calibri"/>
              </a:rPr>
              <a:t>o</a:t>
            </a:r>
            <a:r>
              <a:rPr kumimoji="0" sz="2400" b="0" i="0" u="none" strike="noStrike" kern="1200" cap="none" spc="-20" normalizeH="0" baseline="0" noProof="0" dirty="0">
                <a:ln>
                  <a:noFill/>
                </a:ln>
                <a:solidFill>
                  <a:prstClr val="black"/>
                </a:solidFill>
                <a:effectLst/>
                <a:uLnTx/>
                <a:uFillTx/>
                <a:latin typeface="Arial"/>
                <a:ea typeface="+mn-ea"/>
                <a:cs typeface="Calibri"/>
              </a:rPr>
              <a:t>hydramni</a:t>
            </a:r>
            <a:r>
              <a:rPr kumimoji="0" sz="2400" b="0" i="0" u="none" strike="noStrike" kern="1200" cap="none" spc="-5" normalizeH="0" baseline="0" noProof="0" dirty="0">
                <a:ln>
                  <a:noFill/>
                </a:ln>
                <a:solidFill>
                  <a:prstClr val="black"/>
                </a:solidFill>
                <a:effectLst/>
                <a:uLnTx/>
                <a:uFillTx/>
                <a:latin typeface="Arial"/>
                <a:ea typeface="+mn-ea"/>
                <a:cs typeface="Calibri"/>
              </a:rPr>
              <a:t>o</a:t>
            </a:r>
            <a:r>
              <a:rPr kumimoji="0" sz="2400" b="0" i="0" u="none" strike="noStrike" kern="1200" cap="none" spc="-10" normalizeH="0" baseline="0" noProof="0" dirty="0">
                <a:ln>
                  <a:noFill/>
                </a:ln>
                <a:solidFill>
                  <a:prstClr val="black"/>
                </a:solidFill>
                <a:effectLst/>
                <a:uLnTx/>
                <a:uFillTx/>
                <a:latin typeface="Arial"/>
                <a:ea typeface="+mn-ea"/>
                <a:cs typeface="Calibri"/>
              </a:rPr>
              <a:t>s</a:t>
            </a:r>
            <a:endParaRPr kumimoji="0" lang="en-US" sz="2400" b="0" i="0" u="none" strike="noStrike" kern="1200" cap="none" spc="0" normalizeH="0" baseline="0" noProof="0" dirty="0">
              <a:ln>
                <a:noFill/>
              </a:ln>
              <a:solidFill>
                <a:prstClr val="black"/>
              </a:solidFill>
              <a:effectLst/>
              <a:uLnTx/>
              <a:uFillTx/>
              <a:latin typeface="Arial"/>
              <a:ea typeface="+mn-ea"/>
              <a:cs typeface="Calibri"/>
            </a:endParaRPr>
          </a:p>
          <a:p>
            <a:pPr marL="3556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84200" algn="l"/>
              </a:tabLst>
              <a:defRPr/>
            </a:pPr>
            <a:r>
              <a:rPr kumimoji="0" lang="en-US" sz="2400" b="0" i="0" u="none" strike="noStrike" kern="1200" cap="none" spc="-20" normalizeH="0" baseline="0" noProof="0" dirty="0">
                <a:ln>
                  <a:noFill/>
                </a:ln>
                <a:solidFill>
                  <a:prstClr val="black"/>
                </a:solidFill>
                <a:effectLst/>
                <a:uLnTx/>
                <a:uFillTx/>
                <a:latin typeface="Arial"/>
                <a:ea typeface="+mn-ea"/>
                <a:cs typeface="Calibri"/>
              </a:rPr>
              <a:t>Po</a:t>
            </a:r>
            <a:r>
              <a:rPr kumimoji="0" sz="2400" b="0" i="0" u="none" strike="noStrike" kern="1200" cap="none" spc="-20" normalizeH="0" baseline="0" noProof="0" dirty="0">
                <a:ln>
                  <a:noFill/>
                </a:ln>
                <a:solidFill>
                  <a:prstClr val="black"/>
                </a:solidFill>
                <a:effectLst/>
                <a:uLnTx/>
                <a:uFillTx/>
                <a:latin typeface="Arial"/>
                <a:ea typeface="+mn-ea"/>
                <a:cs typeface="Calibri"/>
              </a:rPr>
              <a:t>o</a:t>
            </a:r>
            <a:r>
              <a:rPr kumimoji="0" sz="2400" b="0" i="0" u="none" strike="noStrike" kern="1200" cap="none" spc="-10" normalizeH="0" baseline="0" noProof="0" dirty="0">
                <a:ln>
                  <a:noFill/>
                </a:ln>
                <a:solidFill>
                  <a:prstClr val="black"/>
                </a:solidFill>
                <a:effectLst/>
                <a:uLnTx/>
                <a:uFillTx/>
                <a:latin typeface="Arial"/>
                <a:ea typeface="+mn-ea"/>
                <a:cs typeface="Calibri"/>
              </a:rPr>
              <a:t>r</a:t>
            </a:r>
            <a:r>
              <a:rPr kumimoji="0" sz="2400" b="0" i="0" u="none" strike="noStrike" kern="1200" cap="none" spc="0" normalizeH="0" baseline="0" noProof="0" dirty="0">
                <a:ln>
                  <a:noFill/>
                </a:ln>
                <a:solidFill>
                  <a:prstClr val="black"/>
                </a:solidFill>
                <a:effectLst/>
                <a:uLnTx/>
                <a:uFillTx/>
                <a:latin typeface="Arial"/>
                <a:ea typeface="+mn-ea"/>
                <a:cs typeface="Calibri"/>
              </a:rPr>
              <a:t> </a:t>
            </a:r>
            <a:r>
              <a:rPr kumimoji="0" sz="2400" b="0" i="0" u="none" strike="noStrike" kern="1200" cap="none" spc="-20" normalizeH="0" baseline="0" noProof="0" dirty="0">
                <a:ln>
                  <a:noFill/>
                </a:ln>
                <a:solidFill>
                  <a:prstClr val="black"/>
                </a:solidFill>
                <a:effectLst/>
                <a:uLnTx/>
                <a:uFillTx/>
                <a:latin typeface="Arial"/>
                <a:ea typeface="+mn-ea"/>
                <a:cs typeface="Calibri"/>
              </a:rPr>
              <a:t>neonata</a:t>
            </a:r>
            <a:r>
              <a:rPr kumimoji="0" sz="2400" b="0" i="0" u="none" strike="noStrike" kern="1200" cap="none" spc="-5" normalizeH="0" baseline="0" noProof="0" dirty="0">
                <a:ln>
                  <a:noFill/>
                </a:ln>
                <a:solidFill>
                  <a:prstClr val="black"/>
                </a:solidFill>
                <a:effectLst/>
                <a:uLnTx/>
                <a:uFillTx/>
                <a:latin typeface="Arial"/>
                <a:ea typeface="+mn-ea"/>
                <a:cs typeface="Calibri"/>
              </a:rPr>
              <a:t>l</a:t>
            </a:r>
            <a:r>
              <a:rPr kumimoji="0" sz="2400" b="0" i="0" u="none" strike="noStrike" kern="1200" cap="none" spc="10" normalizeH="0" baseline="0" noProof="0" dirty="0">
                <a:ln>
                  <a:noFill/>
                </a:ln>
                <a:solidFill>
                  <a:prstClr val="black"/>
                </a:solidFill>
                <a:effectLst/>
                <a:uLnTx/>
                <a:uFillTx/>
                <a:latin typeface="Arial"/>
                <a:ea typeface="+mn-ea"/>
                <a:cs typeface="Calibri"/>
              </a:rPr>
              <a:t> </a:t>
            </a:r>
            <a:r>
              <a:rPr kumimoji="0" sz="2400" b="0" i="0" u="none" strike="noStrike" kern="1200" cap="none" spc="-20" normalizeH="0" baseline="0" noProof="0" dirty="0">
                <a:ln>
                  <a:noFill/>
                </a:ln>
                <a:solidFill>
                  <a:prstClr val="black"/>
                </a:solidFill>
                <a:effectLst/>
                <a:uLnTx/>
                <a:uFillTx/>
                <a:latin typeface="Arial"/>
                <a:ea typeface="+mn-ea"/>
                <a:cs typeface="Calibri"/>
              </a:rPr>
              <a:t>out</a:t>
            </a:r>
            <a:r>
              <a:rPr kumimoji="0" sz="2400" b="0" i="0" u="none" strike="noStrike" kern="1200" cap="none" spc="-25" normalizeH="0" baseline="0" noProof="0" dirty="0">
                <a:ln>
                  <a:noFill/>
                </a:ln>
                <a:solidFill>
                  <a:prstClr val="black"/>
                </a:solidFill>
                <a:effectLst/>
                <a:uLnTx/>
                <a:uFillTx/>
                <a:latin typeface="Arial"/>
                <a:ea typeface="+mn-ea"/>
                <a:cs typeface="Calibri"/>
              </a:rPr>
              <a:t>c</a:t>
            </a:r>
            <a:r>
              <a:rPr kumimoji="0" sz="2400" b="0" i="0" u="none" strike="noStrike" kern="1200" cap="none" spc="-20" normalizeH="0" baseline="0" noProof="0" dirty="0">
                <a:ln>
                  <a:noFill/>
                </a:ln>
                <a:solidFill>
                  <a:prstClr val="black"/>
                </a:solidFill>
                <a:effectLst/>
                <a:uLnTx/>
                <a:uFillTx/>
                <a:latin typeface="Arial"/>
                <a:ea typeface="+mn-ea"/>
                <a:cs typeface="Calibri"/>
              </a:rPr>
              <a:t>omes</a:t>
            </a:r>
            <a:endParaRPr kumimoji="0" lang="en-US" sz="2400" b="0" i="0" u="none" strike="noStrike" kern="1200" cap="none" spc="-20" normalizeH="0" baseline="0" noProof="0" dirty="0">
              <a:ln>
                <a:noFill/>
              </a:ln>
              <a:solidFill>
                <a:prstClr val="black"/>
              </a:solidFill>
              <a:effectLst/>
              <a:uLnTx/>
              <a:uFillTx/>
              <a:latin typeface="Arial"/>
              <a:ea typeface="+mn-ea"/>
              <a:cs typeface="Calibri"/>
            </a:endParaRPr>
          </a:p>
          <a:p>
            <a:pPr marL="3556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84200" algn="l"/>
              </a:tabLst>
              <a:defRPr/>
            </a:pPr>
            <a:r>
              <a:rPr kumimoji="0" lang="en-US" sz="2400" b="0" i="0" u="none" strike="noStrike" kern="1200" cap="none" spc="-5" normalizeH="0" baseline="0" noProof="0" dirty="0">
                <a:ln>
                  <a:noFill/>
                </a:ln>
                <a:solidFill>
                  <a:prstClr val="black"/>
                </a:solidFill>
                <a:effectLst/>
                <a:uLnTx/>
                <a:uFillTx/>
                <a:latin typeface="Arial"/>
                <a:ea typeface="+mn-ea"/>
                <a:cs typeface="Calibri"/>
              </a:rPr>
              <a:t>L</a:t>
            </a:r>
            <a:r>
              <a:rPr kumimoji="0" lang="en-US" sz="2400" b="0" i="0" u="none" strike="noStrike" kern="1200" cap="none" spc="0" normalizeH="0" baseline="0" noProof="0" dirty="0">
                <a:ln>
                  <a:noFill/>
                </a:ln>
                <a:solidFill>
                  <a:prstClr val="black"/>
                </a:solidFill>
                <a:effectLst/>
                <a:uLnTx/>
                <a:uFillTx/>
                <a:latin typeface="Arial"/>
                <a:ea typeface="+mn-ea"/>
                <a:cs typeface="Calibri"/>
              </a:rPr>
              <a:t>ower</a:t>
            </a:r>
            <a:r>
              <a:rPr kumimoji="0" lang="en-US" sz="2400" b="0" i="0" u="none" strike="noStrike" kern="1200" cap="none" spc="-30" normalizeH="0" baseline="0" noProof="0" dirty="0">
                <a:ln>
                  <a:noFill/>
                </a:ln>
                <a:solidFill>
                  <a:prstClr val="black"/>
                </a:solidFill>
                <a:effectLst/>
                <a:uLnTx/>
                <a:uFillTx/>
                <a:latin typeface="Arial"/>
                <a:ea typeface="+mn-ea"/>
                <a:cs typeface="Calibri"/>
              </a:rPr>
              <a:t> </a:t>
            </a:r>
            <a:r>
              <a:rPr kumimoji="0" lang="en-US" sz="2400" b="0" i="0" u="none" strike="noStrike" kern="1200" cap="none" spc="5" normalizeH="0" baseline="0" noProof="0" dirty="0">
                <a:ln>
                  <a:noFill/>
                </a:ln>
                <a:solidFill>
                  <a:prstClr val="black"/>
                </a:solidFill>
                <a:effectLst/>
                <a:uLnTx/>
                <a:uFillTx/>
                <a:latin typeface="Arial"/>
                <a:ea typeface="+mn-ea"/>
                <a:cs typeface="Calibri"/>
              </a:rPr>
              <a:t>5</a:t>
            </a:r>
            <a:r>
              <a:rPr kumimoji="0" lang="en-US" sz="2400" b="0" i="0" u="none" strike="noStrike" kern="1200" cap="none" spc="-10" normalizeH="0" baseline="0" noProof="0" dirty="0">
                <a:ln>
                  <a:noFill/>
                </a:ln>
                <a:solidFill>
                  <a:prstClr val="black"/>
                </a:solidFill>
                <a:effectLst/>
                <a:uLnTx/>
                <a:uFillTx/>
                <a:latin typeface="Arial"/>
                <a:ea typeface="+mn-ea"/>
                <a:cs typeface="Calibri"/>
              </a:rPr>
              <a:t>-</a:t>
            </a:r>
            <a:r>
              <a:rPr kumimoji="0" lang="en-US" sz="2400" b="0" i="0" u="none" strike="noStrike" kern="1200" cap="none" spc="-5" normalizeH="0" baseline="0" noProof="0" dirty="0">
                <a:ln>
                  <a:noFill/>
                </a:ln>
                <a:solidFill>
                  <a:prstClr val="black"/>
                </a:solidFill>
                <a:effectLst/>
                <a:uLnTx/>
                <a:uFillTx/>
                <a:latin typeface="Arial"/>
                <a:ea typeface="+mn-ea"/>
                <a:cs typeface="Calibri"/>
              </a:rPr>
              <a:t>m</a:t>
            </a:r>
            <a:r>
              <a:rPr kumimoji="0" lang="en-US" sz="2400" b="0" i="0" u="none" strike="noStrike" kern="1200" cap="none" spc="0" normalizeH="0" baseline="0" noProof="0" dirty="0">
                <a:ln>
                  <a:noFill/>
                </a:ln>
                <a:solidFill>
                  <a:prstClr val="black"/>
                </a:solidFill>
                <a:effectLst/>
                <a:uLnTx/>
                <a:uFillTx/>
                <a:latin typeface="Arial"/>
                <a:ea typeface="+mn-ea"/>
                <a:cs typeface="Calibri"/>
              </a:rPr>
              <a:t>i</a:t>
            </a:r>
            <a:r>
              <a:rPr kumimoji="0" lang="en-US" sz="2400" b="0" i="0" u="none" strike="noStrike" kern="1200" cap="none" spc="5" normalizeH="0" baseline="0" noProof="0" dirty="0">
                <a:ln>
                  <a:noFill/>
                </a:ln>
                <a:solidFill>
                  <a:prstClr val="black"/>
                </a:solidFill>
                <a:effectLst/>
                <a:uLnTx/>
                <a:uFillTx/>
                <a:latin typeface="Arial"/>
                <a:ea typeface="+mn-ea"/>
                <a:cs typeface="Calibri"/>
              </a:rPr>
              <a:t>n</a:t>
            </a:r>
            <a:r>
              <a:rPr kumimoji="0" lang="en-US" sz="2400" b="0" i="0" u="none" strike="noStrike" kern="1200" cap="none" spc="0" normalizeH="0" baseline="0" noProof="0" dirty="0">
                <a:ln>
                  <a:noFill/>
                </a:ln>
                <a:solidFill>
                  <a:prstClr val="black"/>
                </a:solidFill>
                <a:effectLst/>
                <a:uLnTx/>
                <a:uFillTx/>
                <a:latin typeface="Arial"/>
                <a:ea typeface="+mn-ea"/>
                <a:cs typeface="Calibri"/>
              </a:rPr>
              <a:t>ute</a:t>
            </a:r>
            <a:r>
              <a:rPr kumimoji="0" lang="en-US" sz="2400" b="0" i="0" u="none" strike="noStrike" kern="1200" cap="none" spc="-10" normalizeH="0" baseline="0" noProof="0" dirty="0">
                <a:ln>
                  <a:noFill/>
                </a:ln>
                <a:solidFill>
                  <a:prstClr val="black"/>
                </a:solidFill>
                <a:effectLst/>
                <a:uLnTx/>
                <a:uFillTx/>
                <a:latin typeface="Arial"/>
                <a:ea typeface="+mn-ea"/>
                <a:cs typeface="Calibri"/>
              </a:rPr>
              <a:t> </a:t>
            </a:r>
            <a:r>
              <a:rPr kumimoji="0" lang="en-US" sz="2400" b="0" i="0" u="none" strike="noStrike" kern="1200" cap="none" spc="0" normalizeH="0" baseline="0" noProof="0" dirty="0">
                <a:ln>
                  <a:noFill/>
                </a:ln>
                <a:solidFill>
                  <a:prstClr val="black"/>
                </a:solidFill>
                <a:effectLst/>
                <a:uLnTx/>
                <a:uFillTx/>
                <a:latin typeface="Arial"/>
                <a:ea typeface="+mn-ea"/>
                <a:cs typeface="Calibri"/>
              </a:rPr>
              <a:t>Apgar</a:t>
            </a:r>
            <a:r>
              <a:rPr kumimoji="0" lang="en-US" sz="2400" b="0" i="0" u="none" strike="noStrike" kern="1200" cap="none" spc="-20" normalizeH="0" baseline="0" noProof="0" dirty="0">
                <a:ln>
                  <a:noFill/>
                </a:ln>
                <a:solidFill>
                  <a:prstClr val="black"/>
                </a:solidFill>
                <a:effectLst/>
                <a:uLnTx/>
                <a:uFillTx/>
                <a:latin typeface="Arial"/>
                <a:ea typeface="+mn-ea"/>
                <a:cs typeface="Calibri"/>
              </a:rPr>
              <a:t> </a:t>
            </a:r>
            <a:r>
              <a:rPr kumimoji="0" lang="en-US" sz="2400" b="0" i="0" u="none" strike="noStrike" kern="1200" cap="none" spc="0" normalizeH="0" baseline="0" noProof="0" dirty="0">
                <a:ln>
                  <a:noFill/>
                </a:ln>
                <a:solidFill>
                  <a:prstClr val="black"/>
                </a:solidFill>
                <a:effectLst/>
                <a:uLnTx/>
                <a:uFillTx/>
                <a:latin typeface="Arial"/>
                <a:ea typeface="+mn-ea"/>
                <a:cs typeface="Calibri"/>
              </a:rPr>
              <a:t>scores</a:t>
            </a:r>
          </a:p>
          <a:p>
            <a:pPr marL="3556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84200" algn="l"/>
              </a:tabLst>
              <a:defRPr/>
            </a:pPr>
            <a:r>
              <a:rPr kumimoji="0" lang="en-US" sz="2400" b="0" i="0" u="none" strike="noStrike" kern="1200" cap="none" spc="0" normalizeH="0" baseline="0" noProof="0" dirty="0">
                <a:ln>
                  <a:noFill/>
                </a:ln>
                <a:solidFill>
                  <a:prstClr val="black"/>
                </a:solidFill>
                <a:effectLst/>
                <a:uLnTx/>
                <a:uFillTx/>
                <a:latin typeface="Arial"/>
                <a:ea typeface="+mn-ea"/>
                <a:cs typeface="Calibri"/>
              </a:rPr>
              <a:t>Prol</a:t>
            </a:r>
            <a:r>
              <a:rPr kumimoji="0" lang="en-US" sz="2400" b="0" i="0" u="none" strike="noStrike" kern="1200" cap="none" spc="-5" normalizeH="0" baseline="0" noProof="0" dirty="0">
                <a:ln>
                  <a:noFill/>
                </a:ln>
                <a:solidFill>
                  <a:prstClr val="black"/>
                </a:solidFill>
                <a:effectLst/>
                <a:uLnTx/>
                <a:uFillTx/>
                <a:latin typeface="Arial"/>
                <a:ea typeface="+mn-ea"/>
                <a:cs typeface="Calibri"/>
              </a:rPr>
              <a:t>o</a:t>
            </a:r>
            <a:r>
              <a:rPr kumimoji="0" lang="en-US" sz="2400" b="0" i="0" u="none" strike="noStrike" kern="1200" cap="none" spc="0" normalizeH="0" baseline="0" noProof="0" dirty="0">
                <a:ln>
                  <a:noFill/>
                </a:ln>
                <a:solidFill>
                  <a:prstClr val="black"/>
                </a:solidFill>
                <a:effectLst/>
                <a:uLnTx/>
                <a:uFillTx/>
                <a:latin typeface="Arial"/>
                <a:ea typeface="+mn-ea"/>
                <a:cs typeface="Calibri"/>
              </a:rPr>
              <a:t>nged</a:t>
            </a:r>
            <a:r>
              <a:rPr kumimoji="0" lang="en-US" sz="2400" b="0" i="0" u="none" strike="noStrike" kern="1200" cap="none" spc="-40" normalizeH="0" baseline="0" noProof="0" dirty="0">
                <a:ln>
                  <a:noFill/>
                </a:ln>
                <a:solidFill>
                  <a:prstClr val="black"/>
                </a:solidFill>
                <a:effectLst/>
                <a:uLnTx/>
                <a:uFillTx/>
                <a:latin typeface="Arial"/>
                <a:ea typeface="+mn-ea"/>
                <a:cs typeface="Calibri"/>
              </a:rPr>
              <a:t> </a:t>
            </a:r>
            <a:r>
              <a:rPr kumimoji="0" lang="en-US" sz="2400" b="0" i="0" u="none" strike="noStrike" kern="1200" cap="none" spc="0" normalizeH="0" baseline="0" noProof="0" dirty="0">
                <a:ln>
                  <a:noFill/>
                </a:ln>
                <a:solidFill>
                  <a:prstClr val="black"/>
                </a:solidFill>
                <a:effectLst/>
                <a:uLnTx/>
                <a:uFillTx/>
                <a:latin typeface="Arial"/>
                <a:ea typeface="+mn-ea"/>
                <a:cs typeface="Calibri"/>
              </a:rPr>
              <a:t>h</a:t>
            </a:r>
            <a:r>
              <a:rPr kumimoji="0" lang="en-US" sz="2400" b="0" i="0" u="none" strike="noStrike" kern="1200" cap="none" spc="-5" normalizeH="0" baseline="0" noProof="0" dirty="0">
                <a:ln>
                  <a:noFill/>
                </a:ln>
                <a:solidFill>
                  <a:prstClr val="black"/>
                </a:solidFill>
                <a:effectLst/>
                <a:uLnTx/>
                <a:uFillTx/>
                <a:latin typeface="Arial"/>
                <a:ea typeface="+mn-ea"/>
                <a:cs typeface="Calibri"/>
              </a:rPr>
              <a:t>o</a:t>
            </a:r>
            <a:r>
              <a:rPr kumimoji="0" lang="en-US" sz="2400" b="0" i="0" u="none" strike="noStrike" kern="1200" cap="none" spc="5" normalizeH="0" baseline="0" noProof="0" dirty="0">
                <a:ln>
                  <a:noFill/>
                </a:ln>
                <a:solidFill>
                  <a:prstClr val="black"/>
                </a:solidFill>
                <a:effectLst/>
                <a:uLnTx/>
                <a:uFillTx/>
                <a:latin typeface="Arial"/>
                <a:ea typeface="+mn-ea"/>
                <a:cs typeface="Calibri"/>
              </a:rPr>
              <a:t>s</a:t>
            </a:r>
            <a:r>
              <a:rPr kumimoji="0" lang="en-US" sz="2400" b="0" i="0" u="none" strike="noStrike" kern="1200" cap="none" spc="0" normalizeH="0" baseline="0" noProof="0" dirty="0">
                <a:ln>
                  <a:noFill/>
                </a:ln>
                <a:solidFill>
                  <a:prstClr val="black"/>
                </a:solidFill>
                <a:effectLst/>
                <a:uLnTx/>
                <a:uFillTx/>
                <a:latin typeface="Arial"/>
                <a:ea typeface="+mn-ea"/>
                <a:cs typeface="Calibri"/>
              </a:rPr>
              <a:t>p</a:t>
            </a:r>
            <a:r>
              <a:rPr kumimoji="0" lang="en-US" sz="2400" b="0" i="0" u="none" strike="noStrike" kern="1200" cap="none" spc="-10" normalizeH="0" baseline="0" noProof="0" dirty="0">
                <a:ln>
                  <a:noFill/>
                </a:ln>
                <a:solidFill>
                  <a:prstClr val="black"/>
                </a:solidFill>
                <a:effectLst/>
                <a:uLnTx/>
                <a:uFillTx/>
                <a:latin typeface="Arial"/>
                <a:ea typeface="+mn-ea"/>
                <a:cs typeface="Calibri"/>
              </a:rPr>
              <a:t>i</a:t>
            </a:r>
            <a:r>
              <a:rPr kumimoji="0" lang="en-US" sz="2400" b="0" i="0" u="none" strike="noStrike" kern="1200" cap="none" spc="0" normalizeH="0" baseline="0" noProof="0" dirty="0">
                <a:ln>
                  <a:noFill/>
                </a:ln>
                <a:solidFill>
                  <a:prstClr val="black"/>
                </a:solidFill>
                <a:effectLst/>
                <a:uLnTx/>
                <a:uFillTx/>
                <a:latin typeface="Arial"/>
                <a:ea typeface="+mn-ea"/>
                <a:cs typeface="Calibri"/>
              </a:rPr>
              <a:t>ta</a:t>
            </a:r>
            <a:r>
              <a:rPr kumimoji="0" lang="en-US" sz="2400" b="0" i="0" u="none" strike="noStrike" kern="1200" cap="none" spc="-10" normalizeH="0" baseline="0" noProof="0" dirty="0">
                <a:ln>
                  <a:noFill/>
                </a:ln>
                <a:solidFill>
                  <a:prstClr val="black"/>
                </a:solidFill>
                <a:effectLst/>
                <a:uLnTx/>
                <a:uFillTx/>
                <a:latin typeface="Arial"/>
                <a:ea typeface="+mn-ea"/>
                <a:cs typeface="Calibri"/>
              </a:rPr>
              <a:t>l</a:t>
            </a:r>
            <a:r>
              <a:rPr kumimoji="0" lang="en-US" sz="2400" b="0" i="0" u="none" strike="noStrike" kern="1200" cap="none" spc="0" normalizeH="0" baseline="0" noProof="0" dirty="0">
                <a:ln>
                  <a:noFill/>
                </a:ln>
                <a:solidFill>
                  <a:prstClr val="black"/>
                </a:solidFill>
                <a:effectLst/>
                <a:uLnTx/>
                <a:uFillTx/>
                <a:latin typeface="Arial"/>
                <a:ea typeface="+mn-ea"/>
                <a:cs typeface="Calibri"/>
              </a:rPr>
              <a:t>iz</a:t>
            </a:r>
            <a:r>
              <a:rPr kumimoji="0" lang="en-US" sz="2400" b="0" i="0" u="none" strike="noStrike" kern="1200" cap="none" spc="-10" normalizeH="0" baseline="0" noProof="0" dirty="0">
                <a:ln>
                  <a:noFill/>
                </a:ln>
                <a:solidFill>
                  <a:prstClr val="black"/>
                </a:solidFill>
                <a:effectLst/>
                <a:uLnTx/>
                <a:uFillTx/>
                <a:latin typeface="Arial"/>
                <a:ea typeface="+mn-ea"/>
                <a:cs typeface="Calibri"/>
              </a:rPr>
              <a:t>a</a:t>
            </a:r>
            <a:r>
              <a:rPr kumimoji="0" lang="en-US" sz="2400" b="0" i="0" u="none" strike="noStrike" kern="1200" cap="none" spc="0" normalizeH="0" baseline="0" noProof="0" dirty="0">
                <a:ln>
                  <a:noFill/>
                </a:ln>
                <a:solidFill>
                  <a:prstClr val="black"/>
                </a:solidFill>
                <a:effectLst/>
                <a:uLnTx/>
                <a:uFillTx/>
                <a:latin typeface="Arial"/>
                <a:ea typeface="+mn-ea"/>
                <a:cs typeface="Calibri"/>
              </a:rPr>
              <a:t>tion</a:t>
            </a:r>
          </a:p>
          <a:p>
            <a:pPr marL="3556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84200" algn="l"/>
              </a:tabLst>
              <a:defRPr/>
            </a:pPr>
            <a:r>
              <a:rPr kumimoji="0" lang="en-US" sz="2400" b="0" i="0" u="none" strike="noStrike" kern="1200" cap="none" spc="0" normalizeH="0" baseline="0" noProof="0" dirty="0">
                <a:ln>
                  <a:noFill/>
                </a:ln>
                <a:solidFill>
                  <a:prstClr val="black"/>
                </a:solidFill>
                <a:effectLst/>
                <a:uLnTx/>
                <a:uFillTx/>
                <a:latin typeface="Arial"/>
                <a:ea typeface="+mn-ea"/>
                <a:cs typeface="Calibri"/>
              </a:rPr>
              <a:t>Assisted ventilation</a:t>
            </a:r>
          </a:p>
          <a:p>
            <a:pPr marL="3556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84200" algn="l"/>
              </a:tabLst>
              <a:defRPr/>
            </a:pPr>
            <a:r>
              <a:rPr kumimoji="0" lang="en-US" sz="2400" b="0" i="0" u="none" strike="noStrike" kern="1200" cap="none" spc="0" normalizeH="0" baseline="0" noProof="0" dirty="0">
                <a:ln>
                  <a:noFill/>
                </a:ln>
                <a:solidFill>
                  <a:prstClr val="black"/>
                </a:solidFill>
                <a:effectLst/>
                <a:uLnTx/>
                <a:uFillTx/>
                <a:latin typeface="Arial"/>
                <a:ea typeface="+mn-ea"/>
                <a:cs typeface="Calibri"/>
              </a:rPr>
              <a:t>Meconium aspiration </a:t>
            </a:r>
          </a:p>
          <a:p>
            <a:pPr marL="12700" marR="0" lvl="0" indent="0" algn="l" defTabSz="914400" rtl="0" eaLnBrk="1" fontAlgn="auto" latinLnBrk="0" hangingPunct="1">
              <a:lnSpc>
                <a:spcPct val="100000"/>
              </a:lnSpc>
              <a:spcBef>
                <a:spcPts val="0"/>
              </a:spcBef>
              <a:spcAft>
                <a:spcPts val="0"/>
              </a:spcAft>
              <a:buClrTx/>
              <a:buSzTx/>
              <a:buFontTx/>
              <a:buNone/>
              <a:tabLst>
                <a:tab pos="584200" algn="l"/>
              </a:tabLst>
              <a:defRPr/>
            </a:pPr>
            <a:endParaRPr kumimoji="0" sz="24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8" name="object 8"/>
          <p:cNvSpPr txBox="1"/>
          <p:nvPr/>
        </p:nvSpPr>
        <p:spPr>
          <a:xfrm>
            <a:off x="2795777" y="5432148"/>
            <a:ext cx="101600" cy="24193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700" b="0" i="0" u="none" strike="noStrike" kern="1200" cap="none" spc="0" normalizeH="0" baseline="0" noProof="0" dirty="0">
                <a:ln>
                  <a:noFill/>
                </a:ln>
                <a:solidFill>
                  <a:prstClr val="black"/>
                </a:solidFill>
                <a:effectLst/>
                <a:uLnTx/>
                <a:uFillTx/>
                <a:latin typeface="Arial"/>
                <a:ea typeface="+mn-ea"/>
                <a:cs typeface="Arial"/>
              </a:rPr>
              <a:t>•</a:t>
            </a:r>
          </a:p>
        </p:txBody>
      </p:sp>
      <p:sp>
        <p:nvSpPr>
          <p:cNvPr id="10" name="object 10"/>
          <p:cNvSpPr txBox="1"/>
          <p:nvPr/>
        </p:nvSpPr>
        <p:spPr>
          <a:xfrm>
            <a:off x="152399" y="6534803"/>
            <a:ext cx="8839201" cy="492443"/>
          </a:xfrm>
          <a:prstGeom prst="rect">
            <a:avLst/>
          </a:prstGeom>
        </p:spPr>
        <p:txBody>
          <a:bodyPr vert="horz" wrap="square" lIns="0" tIns="0" rIns="0" bIns="0" rtlCol="0">
            <a:spAutoFit/>
          </a:bodyPr>
          <a:lstStyle/>
          <a:p>
            <a:r>
              <a:rPr lang="en-US" sz="1000" dirty="0">
                <a:latin typeface="Arial" panose="020B0604020202020204" pitchFamily="34" charset="0"/>
                <a:cs typeface="Arial" panose="020B0604020202020204" pitchFamily="34" charset="0"/>
              </a:rPr>
              <a:t>Johnson EB, Reed SD, </a:t>
            </a:r>
            <a:r>
              <a:rPr lang="en-US" sz="1000" dirty="0" err="1">
                <a:latin typeface="Arial" panose="020B0604020202020204" pitchFamily="34" charset="0"/>
                <a:cs typeface="Arial" panose="020B0604020202020204" pitchFamily="34" charset="0"/>
              </a:rPr>
              <a:t>Hitti</a:t>
            </a:r>
            <a:r>
              <a:rPr lang="en-US" sz="1000" dirty="0">
                <a:latin typeface="Arial" panose="020B0604020202020204" pitchFamily="34" charset="0"/>
                <a:cs typeface="Arial" panose="020B0604020202020204" pitchFamily="34" charset="0"/>
              </a:rPr>
              <a:t> J, Batra M. Increased risk of adverse pregnancy outcome among Somali immigrants in Washington state. </a:t>
            </a:r>
            <a:r>
              <a:rPr lang="en-US" sz="1000" i="1" dirty="0">
                <a:latin typeface="Arial" panose="020B0604020202020204" pitchFamily="34" charset="0"/>
                <a:cs typeface="Arial" panose="020B0604020202020204" pitchFamily="34" charset="0"/>
              </a:rPr>
              <a:t>American Journal of Obstetrics and Gynecology</a:t>
            </a:r>
            <a:r>
              <a:rPr lang="en-US" sz="1000" dirty="0">
                <a:latin typeface="Arial" panose="020B0604020202020204" pitchFamily="34" charset="0"/>
                <a:cs typeface="Arial" panose="020B0604020202020204" pitchFamily="34" charset="0"/>
              </a:rPr>
              <a:t>. 2005;193(2):475-482. doi:</a:t>
            </a:r>
            <a:r>
              <a:rPr lang="en-US" sz="1000" dirty="0">
                <a:latin typeface="Arial" panose="020B0604020202020204" pitchFamily="34" charset="0"/>
                <a:cs typeface="Arial" panose="020B0604020202020204" pitchFamily="34" charset="0"/>
                <a:hlinkClick r:id="rId3"/>
              </a:rPr>
              <a:t>10.1016/j.ajog.2004.12.003</a:t>
            </a:r>
            <a:endParaRPr lang="en-US" sz="1000" dirty="0">
              <a:latin typeface="Arial" panose="020B0604020202020204" pitchFamily="34" charset="0"/>
              <a:cs typeface="Arial" panose="020B0604020202020204" pitchFamily="34" charset="0"/>
            </a:endParaRPr>
          </a:p>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4" name="Title 13"/>
          <p:cNvSpPr>
            <a:spLocks noGrp="1"/>
          </p:cNvSpPr>
          <p:nvPr>
            <p:ph type="title"/>
          </p:nvPr>
        </p:nvSpPr>
        <p:spPr>
          <a:xfrm>
            <a:off x="1600201" y="609600"/>
            <a:ext cx="6934200" cy="1295400"/>
          </a:xfrm>
        </p:spPr>
        <p:txBody>
          <a:bodyPr>
            <a:normAutofit fontScale="90000"/>
          </a:bodyPr>
          <a:lstStyle/>
          <a:p>
            <a:r>
              <a:rPr lang="en-US" b="1" dirty="0">
                <a:solidFill>
                  <a:prstClr val="black"/>
                </a:solidFill>
                <a:latin typeface="Arial" panose="020B0604020202020204" pitchFamily="34" charset="0"/>
                <a:cs typeface="Arial" panose="020B0604020202020204" pitchFamily="34" charset="0"/>
              </a:rPr>
              <a:t>Maternal infant health outcomes among Somali refugee women</a:t>
            </a:r>
            <a:br>
              <a:rPr lang="en-US" b="1" dirty="0">
                <a:solidFill>
                  <a:prstClr val="black"/>
                </a:solidFill>
                <a:latin typeface="Arial" panose="020B0604020202020204" pitchFamily="34" charset="0"/>
                <a:cs typeface="Arial" panose="020B0604020202020204" pitchFamily="34" charset="0"/>
              </a:rPr>
            </a:br>
            <a:endParaRPr lang="en-US" dirty="0"/>
          </a:p>
        </p:txBody>
      </p:sp>
      <p:sp>
        <p:nvSpPr>
          <p:cNvPr id="15" name="Content Placeholder 14"/>
          <p:cNvSpPr>
            <a:spLocks noGrp="1"/>
          </p:cNvSpPr>
          <p:nvPr>
            <p:ph idx="1"/>
          </p:nvPr>
        </p:nvSpPr>
        <p:spPr/>
        <p:txBody>
          <a:bodyPr/>
          <a:lstStyle/>
          <a:p>
            <a:endParaRPr lang="en-US" dirty="0"/>
          </a:p>
        </p:txBody>
      </p:sp>
    </p:spTree>
    <p:extLst>
      <p:ext uri="{BB962C8B-B14F-4D97-AF65-F5344CB8AC3E}">
        <p14:creationId xmlns:p14="http://schemas.microsoft.com/office/powerpoint/2010/main" val="1014412518"/>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6477000" cy="2294817"/>
          </a:xfrm>
        </p:spPr>
        <p:txBody>
          <a:bodyPr>
            <a:normAutofit/>
          </a:bodyPr>
          <a:lstStyle/>
          <a:p>
            <a:pPr algn="ctr"/>
            <a:r>
              <a:rPr lang="en-US" sz="3600" b="1" dirty="0">
                <a:solidFill>
                  <a:schemeClr val="accent1">
                    <a:lumMod val="75000"/>
                  </a:schemeClr>
                </a:solidFill>
                <a:latin typeface="Arial" panose="020B0604020202020204" pitchFamily="34" charset="0"/>
                <a:cs typeface="Arial" panose="020B0604020202020204" pitchFamily="34" charset="0"/>
              </a:rPr>
              <a:t>Refugee health assessment at arrival to the US</a:t>
            </a:r>
            <a:r>
              <a:rPr lang="en-US" sz="2800" b="1" dirty="0">
                <a:latin typeface="PT Sans"/>
              </a:rPr>
              <a:t/>
            </a:r>
            <a:br>
              <a:rPr lang="en-US" sz="2800" b="1" dirty="0">
                <a:latin typeface="PT Sans"/>
              </a:rPr>
            </a:br>
            <a:endParaRPr lang="en-US" sz="2800" b="1" dirty="0">
              <a:latin typeface="PT Sans"/>
              <a:cs typeface="PT Sans"/>
            </a:endParaRPr>
          </a:p>
        </p:txBody>
      </p:sp>
      <p:sp>
        <p:nvSpPr>
          <p:cNvPr id="3" name="Content Placeholder 2"/>
          <p:cNvSpPr>
            <a:spLocks noGrp="1"/>
          </p:cNvSpPr>
          <p:nvPr>
            <p:ph idx="1"/>
          </p:nvPr>
        </p:nvSpPr>
        <p:spPr>
          <a:xfrm>
            <a:off x="381000" y="1905000"/>
            <a:ext cx="5105400" cy="4724401"/>
          </a:xfrm>
        </p:spPr>
        <p:txBody>
          <a:bodyPr>
            <a:normAutofit fontScale="92500" lnSpcReduction="10000"/>
          </a:bodyPr>
          <a:lstStyle/>
          <a:p>
            <a:pPr marL="457200" indent="-457200">
              <a:buFont typeface="Arial" panose="020B0604020202020204" pitchFamily="34" charset="0"/>
              <a:buChar char="•"/>
            </a:pPr>
            <a:r>
              <a:rPr lang="en-US" sz="2400" dirty="0"/>
              <a:t>Screening focuses on infectious diseases and mental health issues</a:t>
            </a:r>
          </a:p>
          <a:p>
            <a:pPr marL="457200" indent="-457200">
              <a:buFont typeface="Arial" panose="020B0604020202020204" pitchFamily="34" charset="0"/>
              <a:buChar char="•"/>
            </a:pPr>
            <a:r>
              <a:rPr lang="en-US" sz="2400" dirty="0"/>
              <a:t>Not designed to provide clinical preventive screening </a:t>
            </a:r>
          </a:p>
          <a:p>
            <a:pPr marL="457200" indent="-457200">
              <a:buFont typeface="Arial" panose="020B0604020202020204" pitchFamily="34" charset="0"/>
              <a:buChar char="•"/>
            </a:pPr>
            <a:r>
              <a:rPr lang="en-US" sz="2400" dirty="0"/>
              <a:t>No standardized follow up to “referral”</a:t>
            </a:r>
          </a:p>
          <a:p>
            <a:pPr marL="457200" indent="-457200">
              <a:buFont typeface="Arial" panose="020B0604020202020204" pitchFamily="34" charset="0"/>
              <a:buChar char="•"/>
            </a:pPr>
            <a:r>
              <a:rPr lang="en-US" sz="2400" dirty="0"/>
              <a:t>Review article on Refugee Health to High-Resource country: No assessment of contraception or preconception care needs</a:t>
            </a:r>
            <a:r>
              <a:rPr lang="en-US" sz="2400" dirty="0">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en-US" sz="1700" dirty="0">
                <a:latin typeface="Arial" panose="020B0604020202020204" pitchFamily="34" charset="0"/>
                <a:cs typeface="Arial" panose="020B0604020202020204" pitchFamily="34" charset="0"/>
              </a:rPr>
              <a:t>Thiel de Bocanegra et al.: Annals of Epidemiology 28 (2018) 411-419 </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dirty="0"/>
          </a:p>
          <a:p>
            <a:endParaRPr lang="en-US" dirty="0"/>
          </a:p>
          <a:p>
            <a:endParaRPr lang="en-US" dirty="0">
              <a:latin typeface="PT Sans"/>
              <a:cs typeface="PT Sans"/>
            </a:endParaRPr>
          </a:p>
        </p:txBody>
      </p:sp>
      <p:sp>
        <p:nvSpPr>
          <p:cNvPr id="4" name="Slide Number Placeholder 3"/>
          <p:cNvSpPr>
            <a:spLocks noGrp="1"/>
          </p:cNvSpPr>
          <p:nvPr>
            <p:ph type="sldNum" sz="quarter" idx="12"/>
          </p:nvPr>
        </p:nvSpPr>
        <p:spPr>
          <a:xfrm>
            <a:off x="8594725" y="5648325"/>
            <a:ext cx="549275" cy="396875"/>
          </a:xfrm>
          <a:prstGeom prst="bracketPair">
            <a:avLst>
              <a:gd name="adj" fmla="val 17949"/>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9D2C864-9362-43C7-A136-D9C41D93A96D}"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6" name="Picture 5"/>
          <p:cNvPicPr>
            <a:picLocks noChangeAspect="1"/>
          </p:cNvPicPr>
          <p:nvPr/>
        </p:nvPicPr>
        <p:blipFill>
          <a:blip r:embed="rId3"/>
          <a:stretch>
            <a:fillRect/>
          </a:stretch>
        </p:blipFill>
        <p:spPr>
          <a:xfrm>
            <a:off x="5791200" y="1981200"/>
            <a:ext cx="2959848" cy="2373306"/>
          </a:xfrm>
          <a:prstGeom prst="rect">
            <a:avLst/>
          </a:prstGeom>
        </p:spPr>
      </p:pic>
    </p:spTree>
    <p:extLst>
      <p:ext uri="{BB962C8B-B14F-4D97-AF65-F5344CB8AC3E}">
        <p14:creationId xmlns:p14="http://schemas.microsoft.com/office/powerpoint/2010/main" val="1664773077"/>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7192818" cy="1676400"/>
          </a:xfrm>
        </p:spPr>
        <p:txBody>
          <a:bodyPr>
            <a:noAutofit/>
          </a:bodyPr>
          <a:lstStyle/>
          <a:p>
            <a:r>
              <a:rPr lang="en-US" sz="3600" b="1" dirty="0">
                <a:solidFill>
                  <a:schemeClr val="accent1">
                    <a:lumMod val="75000"/>
                  </a:schemeClr>
                </a:solidFill>
              </a:rPr>
              <a:t>Reproductive health questions in refugee screening guidelines  </a:t>
            </a:r>
          </a:p>
        </p:txBody>
      </p:sp>
      <p:sp>
        <p:nvSpPr>
          <p:cNvPr id="3" name="Content Placeholder 2"/>
          <p:cNvSpPr>
            <a:spLocks noGrp="1"/>
          </p:cNvSpPr>
          <p:nvPr>
            <p:ph idx="1"/>
          </p:nvPr>
        </p:nvSpPr>
        <p:spPr>
          <a:xfrm>
            <a:off x="990600" y="2057400"/>
            <a:ext cx="7848600" cy="4068763"/>
          </a:xfrm>
        </p:spPr>
        <p:txBody>
          <a:bodyPr>
            <a:normAutofit/>
          </a:bodyPr>
          <a:lstStyle/>
          <a:p>
            <a:pPr marL="0" indent="0">
              <a:buNone/>
            </a:pPr>
            <a:r>
              <a:rPr lang="en-US" sz="3200" dirty="0">
                <a:latin typeface="Arial" panose="020B0604020202020204" pitchFamily="34" charset="0"/>
                <a:cs typeface="Arial" panose="020B0604020202020204" pitchFamily="34" charset="0"/>
              </a:rPr>
              <a:t>Reproductive health questions:</a:t>
            </a:r>
          </a:p>
          <a:p>
            <a:pPr marL="0" indent="0">
              <a:buNone/>
            </a:pPr>
            <a:r>
              <a:rPr lang="en-US" sz="3200" dirty="0">
                <a:latin typeface="Arial" panose="020B0604020202020204" pitchFamily="34" charset="0"/>
                <a:cs typeface="Arial" panose="020B0604020202020204" pitchFamily="34" charset="0"/>
              </a:rPr>
              <a:t> 1) Are you pregnant?</a:t>
            </a:r>
          </a:p>
          <a:p>
            <a:pPr marL="0" indent="0">
              <a:buNone/>
            </a:pPr>
            <a:r>
              <a:rPr lang="en-US" sz="3200" dirty="0">
                <a:latin typeface="Arial" panose="020B0604020202020204" pitchFamily="34" charset="0"/>
                <a:cs typeface="Arial" panose="020B0604020202020204" pitchFamily="34" charset="0"/>
              </a:rPr>
              <a:t> 2) How regular is your menstrual cycle? </a:t>
            </a:r>
          </a:p>
          <a:p>
            <a:pPr marL="0" indent="0">
              <a:buNone/>
            </a:pPr>
            <a:r>
              <a:rPr lang="en-US" sz="3200" dirty="0">
                <a:latin typeface="Arial" panose="020B0604020202020204" pitchFamily="34" charset="0"/>
                <a:cs typeface="Arial" panose="020B0604020202020204" pitchFamily="34" charset="0"/>
              </a:rPr>
              <a:t>3) How many pregnancies have you had? </a:t>
            </a:r>
          </a:p>
          <a:p>
            <a:pPr marL="0" indent="0">
              <a:buNone/>
            </a:pPr>
            <a:r>
              <a:rPr lang="en-US" sz="3200" dirty="0">
                <a:latin typeface="Arial" panose="020B0604020202020204" pitchFamily="34" charset="0"/>
                <a:cs typeface="Arial" panose="020B0604020202020204" pitchFamily="34" charset="0"/>
              </a:rPr>
              <a:t>4) How many children do you have? </a:t>
            </a:r>
          </a:p>
          <a:p>
            <a:pPr marL="0" indent="0">
              <a:buNone/>
            </a:pPr>
            <a:r>
              <a:rPr lang="en-US" sz="3200" dirty="0">
                <a:latin typeface="Arial" panose="020B0604020202020204" pitchFamily="34" charset="0"/>
                <a:cs typeface="Arial" panose="020B0604020202020204" pitchFamily="34" charset="0"/>
              </a:rPr>
              <a:t>Question on Female Cutting </a:t>
            </a:r>
          </a:p>
        </p:txBody>
      </p:sp>
    </p:spTree>
    <p:extLst>
      <p:ext uri="{BB962C8B-B14F-4D97-AF65-F5344CB8AC3E}">
        <p14:creationId xmlns:p14="http://schemas.microsoft.com/office/powerpoint/2010/main" val="1276301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599" y="533400"/>
            <a:ext cx="6920345" cy="914400"/>
          </a:xfrm>
        </p:spPr>
        <p:txBody>
          <a:bodyPr/>
          <a:lstStyle/>
          <a:p>
            <a:r>
              <a:rPr lang="en-US" b="1" dirty="0">
                <a:solidFill>
                  <a:srgbClr val="C00000"/>
                </a:solidFill>
              </a:rPr>
              <a:t>Objectives</a:t>
            </a:r>
          </a:p>
        </p:txBody>
      </p:sp>
      <p:sp>
        <p:nvSpPr>
          <p:cNvPr id="3" name="Content Placeholder 2"/>
          <p:cNvSpPr>
            <a:spLocks noGrp="1"/>
          </p:cNvSpPr>
          <p:nvPr>
            <p:ph idx="1"/>
          </p:nvPr>
        </p:nvSpPr>
        <p:spPr>
          <a:xfrm>
            <a:off x="443345" y="1600200"/>
            <a:ext cx="8229600" cy="4038600"/>
          </a:xfrm>
        </p:spPr>
        <p:txBody>
          <a:bodyPr>
            <a:noAutofit/>
          </a:bodyPr>
          <a:lstStyle/>
          <a:p>
            <a:pPr marL="457200" indent="-457200">
              <a:buFont typeface="Arial" panose="020B0604020202020204" pitchFamily="34" charset="0"/>
              <a:buChar char="•"/>
            </a:pPr>
            <a:r>
              <a:rPr lang="en-US" sz="3200" dirty="0"/>
              <a:t>Identify statistics of refugee arrivals to the US</a:t>
            </a:r>
          </a:p>
          <a:p>
            <a:pPr marL="457200" indent="-457200">
              <a:buFont typeface="Arial" panose="020B0604020202020204" pitchFamily="34" charset="0"/>
              <a:buChar char="•"/>
            </a:pPr>
            <a:r>
              <a:rPr lang="en-US" sz="3200" dirty="0"/>
              <a:t>Compare Canadian and US refugee screening guidelines for contraceptive use  </a:t>
            </a:r>
          </a:p>
          <a:p>
            <a:pPr marL="457200" indent="-457200">
              <a:buFont typeface="Arial" panose="020B0604020202020204" pitchFamily="34" charset="0"/>
              <a:buChar char="•"/>
            </a:pPr>
            <a:r>
              <a:rPr lang="en-US" sz="3200" dirty="0"/>
              <a:t>List impact of refugee status on maternal morbidity </a:t>
            </a:r>
          </a:p>
          <a:p>
            <a:pPr marL="457200" indent="-457200">
              <a:buFont typeface="Arial" panose="020B0604020202020204" pitchFamily="34" charset="0"/>
              <a:buChar char="•"/>
            </a:pPr>
            <a:r>
              <a:rPr lang="en-US" sz="3200" dirty="0"/>
              <a:t>Describe the Refugee Reproductive Health Network (ReproNet)</a:t>
            </a:r>
          </a:p>
        </p:txBody>
      </p:sp>
    </p:spTree>
    <p:extLst>
      <p:ext uri="{BB962C8B-B14F-4D97-AF65-F5344CB8AC3E}">
        <p14:creationId xmlns:p14="http://schemas.microsoft.com/office/powerpoint/2010/main" val="1196425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400799"/>
          </a:xfrm>
          <a:prstGeom prst="rect">
            <a:avLst/>
          </a:prstGeom>
        </p:spPr>
      </p:pic>
    </p:spTree>
    <p:extLst>
      <p:ext uri="{BB962C8B-B14F-4D97-AF65-F5344CB8AC3E}">
        <p14:creationId xmlns:p14="http://schemas.microsoft.com/office/powerpoint/2010/main" val="472916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7251032" cy="563968"/>
          </a:xfrm>
        </p:spPr>
        <p:txBody>
          <a:bodyPr>
            <a:noAutofit/>
          </a:bodyPr>
          <a:lstStyle/>
          <a:p>
            <a:r>
              <a:rPr lang="en-US" b="1" dirty="0">
                <a:solidFill>
                  <a:schemeClr val="accent1">
                    <a:lumMod val="75000"/>
                  </a:schemeClr>
                </a:solidFill>
                <a:cs typeface="Arial" panose="020B0604020202020204" pitchFamily="34" charset="0"/>
              </a:rPr>
              <a:t>Canadian refugee health screening guidelines </a:t>
            </a:r>
          </a:p>
        </p:txBody>
      </p:sp>
      <p:sp>
        <p:nvSpPr>
          <p:cNvPr id="3" name="Content Placeholder 2"/>
          <p:cNvSpPr>
            <a:spLocks noGrp="1"/>
          </p:cNvSpPr>
          <p:nvPr>
            <p:ph idx="1"/>
          </p:nvPr>
        </p:nvSpPr>
        <p:spPr>
          <a:xfrm>
            <a:off x="830178" y="1981200"/>
            <a:ext cx="7628021" cy="3809999"/>
          </a:xfrm>
        </p:spPr>
        <p:txBody>
          <a:bodyPr>
            <a:noAutofit/>
          </a:bodyPr>
          <a:lstStyle/>
          <a:p>
            <a:r>
              <a:rPr lang="en-US" sz="2400" dirty="0">
                <a:cs typeface="Arial" panose="020B0604020202020204" pitchFamily="34" charset="0"/>
              </a:rPr>
              <a:t>Encourage use of checklists and algorithms for systematic assessment</a:t>
            </a:r>
          </a:p>
          <a:p>
            <a:r>
              <a:rPr lang="en-US" sz="2400" dirty="0">
                <a:cs typeface="Arial" panose="020B0604020202020204" pitchFamily="34" charset="0"/>
              </a:rPr>
              <a:t>Implementation of recommendations may take 3-4 visits; If possible, same PCP screens and provides care for the next two years</a:t>
            </a:r>
          </a:p>
          <a:p>
            <a:r>
              <a:rPr lang="en-US" sz="2400" dirty="0">
                <a:cs typeface="Arial" panose="020B0604020202020204" pitchFamily="34" charset="0"/>
              </a:rPr>
              <a:t>Guidelines include testing for </a:t>
            </a:r>
            <a:r>
              <a:rPr lang="en-US" sz="2400" b="1" dirty="0">
                <a:cs typeface="Arial" panose="020B0604020202020204" pitchFamily="34" charset="0"/>
              </a:rPr>
              <a:t>cervical cancer, intimate partner violence, contraceptive needs</a:t>
            </a:r>
          </a:p>
        </p:txBody>
      </p:sp>
    </p:spTree>
    <p:extLst>
      <p:ext uri="{BB962C8B-B14F-4D97-AF65-F5344CB8AC3E}">
        <p14:creationId xmlns:p14="http://schemas.microsoft.com/office/powerpoint/2010/main" val="953564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239000" cy="1447800"/>
          </a:xfrm>
        </p:spPr>
        <p:txBody>
          <a:bodyPr>
            <a:normAutofit/>
          </a:bodyPr>
          <a:lstStyle/>
          <a:p>
            <a:r>
              <a:rPr lang="en-US" sz="4000" b="1" dirty="0">
                <a:solidFill>
                  <a:schemeClr val="accent1">
                    <a:lumMod val="75000"/>
                  </a:schemeClr>
                </a:solidFill>
                <a:latin typeface="Arial" panose="020B0604020202020204" pitchFamily="34" charset="0"/>
                <a:cs typeface="Arial" panose="020B0604020202020204" pitchFamily="34" charset="0"/>
              </a:rPr>
              <a:t>Canadian refugee health guidelines </a:t>
            </a:r>
          </a:p>
        </p:txBody>
      </p:sp>
      <p:sp>
        <p:nvSpPr>
          <p:cNvPr id="3" name="Content Placeholder 2"/>
          <p:cNvSpPr>
            <a:spLocks noGrp="1"/>
          </p:cNvSpPr>
          <p:nvPr>
            <p:ph idx="1"/>
          </p:nvPr>
        </p:nvSpPr>
        <p:spPr>
          <a:xfrm>
            <a:off x="838200" y="1981200"/>
            <a:ext cx="8077200" cy="3962400"/>
          </a:xfrm>
        </p:spPr>
        <p:txBody>
          <a:bodyPr>
            <a:normAutofit fontScale="92500" lnSpcReduction="20000"/>
          </a:bodyPr>
          <a:lstStyle/>
          <a:p>
            <a:r>
              <a:rPr lang="en-US" sz="3200" dirty="0">
                <a:latin typeface="Arial" panose="020B0604020202020204" pitchFamily="34" charset="0"/>
                <a:cs typeface="Arial" panose="020B0604020202020204" pitchFamily="34" charset="0"/>
              </a:rPr>
              <a:t>“</a:t>
            </a:r>
            <a:r>
              <a:rPr lang="en-US" sz="3200" i="1" dirty="0">
                <a:latin typeface="Arial" panose="020B0604020202020204" pitchFamily="34" charset="0"/>
                <a:cs typeface="Arial" panose="020B0604020202020204" pitchFamily="34" charset="0"/>
              </a:rPr>
              <a:t>To prevent unintended pregnancy, screening for unmet contraceptive needs should begin </a:t>
            </a:r>
            <a:r>
              <a:rPr lang="en-US" sz="3200" b="1" i="1" dirty="0">
                <a:latin typeface="Arial" panose="020B0604020202020204" pitchFamily="34" charset="0"/>
                <a:cs typeface="Arial" panose="020B0604020202020204" pitchFamily="34" charset="0"/>
              </a:rPr>
              <a:t>soon after a woman’s arrival in Canada</a:t>
            </a:r>
            <a:r>
              <a:rPr lang="en-US" sz="3200" dirty="0">
                <a:latin typeface="Arial" panose="020B0604020202020204" pitchFamily="34" charset="0"/>
                <a:cs typeface="Arial" panose="020B0604020202020204" pitchFamily="34" charset="0"/>
              </a:rPr>
              <a:t>.”</a:t>
            </a:r>
            <a:endParaRPr lang="en-US" sz="3200" b="1"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a:p>
            <a:r>
              <a:rPr lang="en-US" sz="3200" dirty="0">
                <a:latin typeface="+mn-lt"/>
                <a:cs typeface="Arial" panose="020B0604020202020204" pitchFamily="34" charset="0"/>
              </a:rPr>
              <a:t>For the complete evidence review populations, see Appendix 18, </a:t>
            </a:r>
            <a:r>
              <a:rPr lang="en-US" sz="3200" dirty="0">
                <a:latin typeface="+mn-lt"/>
              </a:rPr>
              <a:t>www.cmaj.ca/lookup/suppl/doi:10.1503/cmaj.090313/-/DC1</a:t>
            </a:r>
            <a:endParaRPr lang="en-US" sz="3200" dirty="0">
              <a:latin typeface="+mn-lt"/>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5244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96499"/>
            <a:ext cx="8269610" cy="1225163"/>
          </a:xfrm>
        </p:spPr>
        <p:txBody>
          <a:bodyPr>
            <a:normAutofit/>
          </a:bodyPr>
          <a:lstStyle/>
          <a:p>
            <a:r>
              <a:rPr lang="en-US" b="1" dirty="0">
                <a:solidFill>
                  <a:schemeClr val="accent1">
                    <a:lumMod val="75000"/>
                  </a:schemeClr>
                </a:solidFill>
              </a:rPr>
              <a:t>California Refugee Health Assessment Females (2017) </a:t>
            </a:r>
            <a:r>
              <a:rPr lang="en-US" sz="1200" b="1" dirty="0">
                <a:solidFill>
                  <a:schemeClr val="accent1">
                    <a:lumMod val="75000"/>
                  </a:schemeClr>
                </a:solidFill>
              </a:rPr>
              <a:t>(5)</a:t>
            </a:r>
          </a:p>
        </p:txBody>
      </p:sp>
      <p:sp>
        <p:nvSpPr>
          <p:cNvPr id="3" name="Text Placeholder 2"/>
          <p:cNvSpPr>
            <a:spLocks noGrp="1"/>
          </p:cNvSpPr>
          <p:nvPr>
            <p:ph type="body" idx="1"/>
          </p:nvPr>
        </p:nvSpPr>
        <p:spPr>
          <a:xfrm>
            <a:off x="956288" y="2573298"/>
            <a:ext cx="3996948" cy="576262"/>
          </a:xfrm>
        </p:spPr>
        <p:txBody>
          <a:bodyPr>
            <a:noAutofit/>
          </a:bodyPr>
          <a:lstStyle/>
          <a:p>
            <a:r>
              <a:rPr lang="en-US" sz="1800" dirty="0"/>
              <a:t>4.8% refugee women tested positive for being pregnant at the time of the assessment. </a:t>
            </a:r>
          </a:p>
        </p:txBody>
      </p:sp>
      <p:pic>
        <p:nvPicPr>
          <p:cNvPr id="8" name="Content Placeholder 7"/>
          <p:cNvPicPr>
            <a:picLocks noGrp="1" noChangeAspect="1"/>
          </p:cNvPicPr>
          <p:nvPr>
            <p:ph sz="half" idx="2"/>
          </p:nvPr>
        </p:nvPicPr>
        <p:blipFill>
          <a:blip r:embed="rId3"/>
          <a:stretch>
            <a:fillRect/>
          </a:stretch>
        </p:blipFill>
        <p:spPr>
          <a:xfrm>
            <a:off x="1028700" y="3359684"/>
            <a:ext cx="3332560" cy="1874564"/>
          </a:xfrm>
          <a:prstGeom prst="rect">
            <a:avLst/>
          </a:prstGeom>
        </p:spPr>
      </p:pic>
      <p:sp>
        <p:nvSpPr>
          <p:cNvPr id="5" name="Text Placeholder 4"/>
          <p:cNvSpPr>
            <a:spLocks noGrp="1"/>
          </p:cNvSpPr>
          <p:nvPr>
            <p:ph type="body" sz="quarter" idx="3"/>
          </p:nvPr>
        </p:nvSpPr>
        <p:spPr/>
        <p:txBody>
          <a:bodyPr>
            <a:normAutofit/>
          </a:bodyPr>
          <a:lstStyle/>
          <a:p>
            <a:endParaRPr lang="en-US" dirty="0"/>
          </a:p>
          <a:p>
            <a:endParaRPr lang="en-US" sz="7200" dirty="0"/>
          </a:p>
          <a:p>
            <a:endParaRPr lang="en-US" sz="4500" dirty="0"/>
          </a:p>
        </p:txBody>
      </p:sp>
      <p:pic>
        <p:nvPicPr>
          <p:cNvPr id="7" name="Content Placeholder 6"/>
          <p:cNvPicPr>
            <a:picLocks noGrp="1" noChangeAspect="1"/>
          </p:cNvPicPr>
          <p:nvPr>
            <p:ph sz="quarter" idx="4"/>
          </p:nvPr>
        </p:nvPicPr>
        <p:blipFill>
          <a:blip r:embed="rId4"/>
          <a:stretch>
            <a:fillRect/>
          </a:stretch>
        </p:blipFill>
        <p:spPr>
          <a:xfrm>
            <a:off x="5120846" y="3336132"/>
            <a:ext cx="2878996" cy="1921669"/>
          </a:xfrm>
          <a:prstGeom prst="rect">
            <a:avLst/>
          </a:prstGeom>
        </p:spPr>
      </p:pic>
      <p:sp>
        <p:nvSpPr>
          <p:cNvPr id="4" name="Rectangle 3"/>
          <p:cNvSpPr/>
          <p:nvPr/>
        </p:nvSpPr>
        <p:spPr>
          <a:xfrm>
            <a:off x="5125464" y="1973133"/>
            <a:ext cx="2590800" cy="1200329"/>
          </a:xfrm>
          <a:prstGeom prst="rect">
            <a:avLst/>
          </a:prstGeom>
        </p:spPr>
        <p:txBody>
          <a:bodyPr wrap="square">
            <a:spAutoFit/>
          </a:bodyPr>
          <a:lstStyle/>
          <a:p>
            <a:r>
              <a:rPr lang="en-US" dirty="0"/>
              <a:t>1.3% tested positive for chlamydia while 0.6% tested positive for syphilis.  </a:t>
            </a:r>
          </a:p>
        </p:txBody>
      </p:sp>
    </p:spTree>
    <p:extLst>
      <p:ext uri="{BB962C8B-B14F-4D97-AF65-F5344CB8AC3E}">
        <p14:creationId xmlns:p14="http://schemas.microsoft.com/office/powerpoint/2010/main" val="1659092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457201"/>
            <a:ext cx="7086600" cy="1447800"/>
          </a:xfrm>
        </p:spPr>
        <p:txBody>
          <a:bodyPr>
            <a:normAutofit fontScale="90000"/>
          </a:bodyPr>
          <a:lstStyle/>
          <a:p>
            <a:r>
              <a:rPr lang="en-US" sz="3675" b="1" dirty="0">
                <a:solidFill>
                  <a:schemeClr val="accent1">
                    <a:lumMod val="75000"/>
                  </a:schemeClr>
                </a:solidFill>
                <a:cs typeface="Arial" panose="020B0604020202020204" pitchFamily="34" charset="0"/>
              </a:rPr>
              <a:t>Refugee screening and primary care</a:t>
            </a:r>
            <a:r>
              <a:rPr lang="en-US" sz="3675" dirty="0">
                <a:solidFill>
                  <a:schemeClr val="accent1">
                    <a:lumMod val="75000"/>
                  </a:schemeClr>
                </a:solidFill>
                <a:cs typeface="Arial" panose="020B0604020202020204" pitchFamily="34" charset="0"/>
              </a:rPr>
              <a:t> </a:t>
            </a:r>
            <a:r>
              <a:rPr lang="en-US" dirty="0">
                <a:solidFill>
                  <a:schemeClr val="accent5">
                    <a:lumMod val="75000"/>
                  </a:schemeClr>
                </a:solidFill>
                <a:latin typeface="Arial" panose="020B0604020202020204" pitchFamily="34" charset="0"/>
                <a:cs typeface="Arial" panose="020B0604020202020204" pitchFamily="34" charset="0"/>
              </a:rPr>
              <a:t/>
            </a:r>
            <a:br>
              <a:rPr lang="en-US" dirty="0">
                <a:solidFill>
                  <a:schemeClr val="accent5">
                    <a:lumMod val="75000"/>
                  </a:schemeClr>
                </a:solidFill>
                <a:latin typeface="Arial" panose="020B0604020202020204" pitchFamily="34" charset="0"/>
                <a:cs typeface="Arial" panose="020B0604020202020204" pitchFamily="34" charset="0"/>
              </a:rPr>
            </a:br>
            <a:endParaRPr lang="en-US" dirty="0">
              <a:solidFill>
                <a:schemeClr val="accent5">
                  <a:lumMod val="75000"/>
                </a:schemeClr>
              </a:solidFill>
            </a:endParaRPr>
          </a:p>
        </p:txBody>
      </p:sp>
      <p:sp>
        <p:nvSpPr>
          <p:cNvPr id="4" name="Content Placeholder 3"/>
          <p:cNvSpPr>
            <a:spLocks noGrp="1"/>
          </p:cNvSpPr>
          <p:nvPr>
            <p:ph idx="1"/>
          </p:nvPr>
        </p:nvSpPr>
        <p:spPr>
          <a:xfrm>
            <a:off x="1295400" y="1676400"/>
            <a:ext cx="7200900" cy="3657600"/>
          </a:xfrm>
        </p:spPr>
        <p:txBody>
          <a:bodyPr>
            <a:noAutofit/>
          </a:bodyPr>
          <a:lstStyle/>
          <a:p>
            <a:r>
              <a:rPr lang="en-US" sz="2400" dirty="0"/>
              <a:t>Refugee health assessment not designed to provide clinical preventive screening; referral to primary care </a:t>
            </a:r>
          </a:p>
          <a:p>
            <a:r>
              <a:rPr lang="en-US" sz="2400" dirty="0"/>
              <a:t>Unclear whether primary care provider (PCP) is familiar with refugee screening guidelines </a:t>
            </a:r>
          </a:p>
          <a:p>
            <a:r>
              <a:rPr lang="en-US" sz="2400" dirty="0"/>
              <a:t>Delay in accessing primary care: Medicaid enrollment, time to first appointment</a:t>
            </a:r>
          </a:p>
          <a:p>
            <a:r>
              <a:rPr lang="en-US" sz="2400" dirty="0"/>
              <a:t>Additional delays: Preference for female provider; PCP not providing women’s health services; other priorities  at resettlement</a:t>
            </a:r>
          </a:p>
        </p:txBody>
      </p:sp>
    </p:spTree>
    <p:extLst>
      <p:ext uri="{BB962C8B-B14F-4D97-AF65-F5344CB8AC3E}">
        <p14:creationId xmlns:p14="http://schemas.microsoft.com/office/powerpoint/2010/main" val="3623948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6858000" cy="1371600"/>
          </a:xfrm>
        </p:spPr>
        <p:txBody>
          <a:bodyPr>
            <a:normAutofit/>
          </a:bodyPr>
          <a:lstStyle/>
          <a:p>
            <a:r>
              <a:rPr lang="en-US" b="1" dirty="0">
                <a:solidFill>
                  <a:schemeClr val="accent1">
                    <a:lumMod val="75000"/>
                  </a:schemeClr>
                </a:solidFill>
                <a:cs typeface="Arial" panose="020B0604020202020204" pitchFamily="34" charset="0"/>
              </a:rPr>
              <a:t>Integration of refugee assessment in primary care</a:t>
            </a:r>
          </a:p>
        </p:txBody>
      </p:sp>
      <p:sp>
        <p:nvSpPr>
          <p:cNvPr id="3" name="Content Placeholder 2"/>
          <p:cNvSpPr>
            <a:spLocks noGrp="1"/>
          </p:cNvSpPr>
          <p:nvPr>
            <p:ph idx="1"/>
          </p:nvPr>
        </p:nvSpPr>
        <p:spPr>
          <a:xfrm>
            <a:off x="1219200" y="1752600"/>
            <a:ext cx="7677150" cy="4648200"/>
          </a:xfrm>
        </p:spPr>
        <p:txBody>
          <a:bodyPr>
            <a:normAutofit fontScale="85000" lnSpcReduction="10000"/>
          </a:bodyPr>
          <a:lstStyle/>
          <a:p>
            <a:pPr marL="0" indent="0">
              <a:buNone/>
            </a:pPr>
            <a:r>
              <a:rPr lang="en-US" sz="2850" dirty="0">
                <a:solidFill>
                  <a:srgbClr val="0070C0"/>
                </a:solidFill>
                <a:cs typeface="Arial" panose="020B0604020202020204" pitchFamily="34" charset="0"/>
              </a:rPr>
              <a:t>Sacramento County Department of Health reorganization 2019 </a:t>
            </a:r>
            <a:endParaRPr lang="en-US" sz="2850" dirty="0"/>
          </a:p>
          <a:p>
            <a:r>
              <a:rPr lang="en-US" sz="2850" dirty="0"/>
              <a:t>All primary care clients get a full assessment, regardless the reason of visit. </a:t>
            </a:r>
          </a:p>
          <a:p>
            <a:r>
              <a:rPr lang="en-US" sz="2850" dirty="0"/>
              <a:t>Federal refugee assessment is complemented with obstetric and gynecological health, including contraceptive needs</a:t>
            </a:r>
          </a:p>
          <a:p>
            <a:r>
              <a:rPr lang="en-US" sz="2850" dirty="0"/>
              <a:t>Women can stay at same clinic for maternity and gynecologic care. DOH has live interpreters in multiple languages. </a:t>
            </a:r>
          </a:p>
          <a:p>
            <a:r>
              <a:rPr lang="en-US" sz="2850" dirty="0"/>
              <a:t>Have to select Medicaid plan that has contract with DOH for continuing primary care </a:t>
            </a:r>
          </a:p>
          <a:p>
            <a:endParaRPr lang="en-US" dirty="0"/>
          </a:p>
        </p:txBody>
      </p:sp>
    </p:spTree>
    <p:extLst>
      <p:ext uri="{BB962C8B-B14F-4D97-AF65-F5344CB8AC3E}">
        <p14:creationId xmlns:p14="http://schemas.microsoft.com/office/powerpoint/2010/main" val="1958172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Medicaid managed care plans</a:t>
            </a:r>
          </a:p>
        </p:txBody>
      </p:sp>
      <p:sp>
        <p:nvSpPr>
          <p:cNvPr id="3" name="Content Placeholder 2"/>
          <p:cNvSpPr>
            <a:spLocks noGrp="1"/>
          </p:cNvSpPr>
          <p:nvPr>
            <p:ph idx="1"/>
          </p:nvPr>
        </p:nvSpPr>
        <p:spPr>
          <a:xfrm>
            <a:off x="1600200" y="2012281"/>
            <a:ext cx="6629400" cy="3245519"/>
          </a:xfrm>
        </p:spPr>
        <p:txBody>
          <a:bodyPr>
            <a:noAutofit/>
          </a:bodyPr>
          <a:lstStyle/>
          <a:p>
            <a:r>
              <a:rPr lang="en-US" sz="2400" dirty="0"/>
              <a:t>Follow up of new enrollees about access to contraceptive options </a:t>
            </a:r>
          </a:p>
          <a:p>
            <a:pPr marL="0" indent="0">
              <a:buNone/>
            </a:pPr>
            <a:endParaRPr lang="en-US" sz="2400" dirty="0"/>
          </a:p>
          <a:p>
            <a:pPr marL="0" indent="0">
              <a:buNone/>
            </a:pPr>
            <a:r>
              <a:rPr lang="en-US" sz="2400" dirty="0">
                <a:solidFill>
                  <a:schemeClr val="accent5">
                    <a:lumMod val="75000"/>
                  </a:schemeClr>
                </a:solidFill>
              </a:rPr>
              <a:t>Family PACT – Family planning and family-planning related services</a:t>
            </a:r>
          </a:p>
          <a:p>
            <a:pPr marL="0" indent="0">
              <a:buNone/>
            </a:pPr>
            <a:r>
              <a:rPr lang="en-US" sz="2400" dirty="0"/>
              <a:t>For low-income California residents who do not qualify for Medicaid or who need confidential services</a:t>
            </a:r>
          </a:p>
          <a:p>
            <a:pPr marL="0" indent="0">
              <a:buNone/>
            </a:pPr>
            <a:r>
              <a:rPr lang="en-US" sz="2400" dirty="0"/>
              <a:t>Network of over 2,000 public and private Family PACT providers  </a:t>
            </a:r>
            <a:r>
              <a:rPr lang="en-US" sz="2400" dirty="0">
                <a:hlinkClick r:id="rId2"/>
              </a:rPr>
              <a:t>www.familypact.org</a:t>
            </a:r>
            <a:r>
              <a:rPr lang="en-US" sz="2400" dirty="0"/>
              <a:t>  - </a:t>
            </a:r>
            <a:r>
              <a:rPr lang="en-US" sz="2400" dirty="0" err="1"/>
              <a:t>zipcode</a:t>
            </a:r>
            <a:r>
              <a:rPr lang="en-US" sz="2400" dirty="0"/>
              <a:t> locator </a:t>
            </a:r>
          </a:p>
        </p:txBody>
      </p:sp>
    </p:spTree>
    <p:extLst>
      <p:ext uri="{BB962C8B-B14F-4D97-AF65-F5344CB8AC3E}">
        <p14:creationId xmlns:p14="http://schemas.microsoft.com/office/powerpoint/2010/main" val="1782184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6589199" cy="1280890"/>
          </a:xfrm>
        </p:spPr>
        <p:txBody>
          <a:bodyPr>
            <a:noAutofit/>
          </a:bodyPr>
          <a:lstStyle/>
          <a:p>
            <a:r>
              <a:rPr lang="en-US" sz="2800" b="1" dirty="0">
                <a:solidFill>
                  <a:schemeClr val="accent1">
                    <a:lumMod val="75000"/>
                  </a:schemeClr>
                </a:solidFill>
              </a:rPr>
              <a:t>Which biases did you observe in the assigned articles on contraceptive use in refugee women?  </a:t>
            </a:r>
          </a:p>
        </p:txBody>
      </p:sp>
      <p:sp>
        <p:nvSpPr>
          <p:cNvPr id="3" name="Content Placeholder 2"/>
          <p:cNvSpPr>
            <a:spLocks noGrp="1"/>
          </p:cNvSpPr>
          <p:nvPr>
            <p:ph idx="1"/>
          </p:nvPr>
        </p:nvSpPr>
        <p:spPr/>
        <p:txBody>
          <a:bodyPr>
            <a:normAutofit/>
          </a:bodyPr>
          <a:lstStyle/>
          <a:p>
            <a:pPr marL="0" indent="0">
              <a:buNone/>
            </a:pPr>
            <a:r>
              <a:rPr lang="en-US" u="sng" dirty="0" err="1">
                <a:hlinkClick r:id="rId2"/>
              </a:rPr>
              <a:t>Shabaik</a:t>
            </a:r>
            <a:r>
              <a:rPr lang="en-US" u="sng" dirty="0">
                <a:hlinkClick r:id="rId2"/>
              </a:rPr>
              <a:t> SA</a:t>
            </a:r>
            <a:r>
              <a:rPr lang="en-US" dirty="0"/>
              <a:t>, </a:t>
            </a:r>
            <a:r>
              <a:rPr lang="en-US" u="sng" dirty="0" err="1">
                <a:hlinkClick r:id="rId3"/>
              </a:rPr>
              <a:t>Awaida</a:t>
            </a:r>
            <a:r>
              <a:rPr lang="en-US" u="sng" dirty="0">
                <a:hlinkClick r:id="rId3"/>
              </a:rPr>
              <a:t> JY</a:t>
            </a:r>
            <a:r>
              <a:rPr lang="en-US" dirty="0"/>
              <a:t>, </a:t>
            </a:r>
            <a:r>
              <a:rPr lang="en-US" u="sng" dirty="0" err="1">
                <a:hlinkClick r:id="rId4"/>
              </a:rPr>
              <a:t>Xandre</a:t>
            </a:r>
            <a:r>
              <a:rPr lang="en-US" u="sng" dirty="0">
                <a:hlinkClick r:id="rId4"/>
              </a:rPr>
              <a:t> P</a:t>
            </a:r>
            <a:r>
              <a:rPr lang="en-US" dirty="0"/>
              <a:t>, </a:t>
            </a:r>
            <a:r>
              <a:rPr lang="en-US" u="sng" dirty="0">
                <a:hlinkClick r:id="rId5"/>
              </a:rPr>
              <a:t>Nelson AL</a:t>
            </a:r>
            <a:r>
              <a:rPr lang="en-US" baseline="30000" dirty="0"/>
              <a:t> </a:t>
            </a:r>
            <a:r>
              <a:rPr lang="en-US" b="1" dirty="0"/>
              <a:t>Contraceptive Beliefs and Practices of American Muslim Women. </a:t>
            </a:r>
            <a:r>
              <a:rPr lang="en-US" u="sng" dirty="0">
                <a:hlinkClick r:id="rId6" tooltip="Journal of women's health (2002)."/>
              </a:rPr>
              <a:t>J </a:t>
            </a:r>
            <a:r>
              <a:rPr lang="en-US" u="sng" dirty="0" err="1">
                <a:hlinkClick r:id="rId6" tooltip="Journal of women's health (2002)."/>
              </a:rPr>
              <a:t>Womens</a:t>
            </a:r>
            <a:r>
              <a:rPr lang="en-US" u="sng" dirty="0">
                <a:hlinkClick r:id="rId6" tooltip="Journal of women's health (2002)."/>
              </a:rPr>
              <a:t> Health (</a:t>
            </a:r>
            <a:r>
              <a:rPr lang="en-US" u="sng" dirty="0" err="1">
                <a:hlinkClick r:id="rId6" tooltip="Journal of women's health (2002)."/>
              </a:rPr>
              <a:t>Larchmt</a:t>
            </a:r>
            <a:r>
              <a:rPr lang="en-US" u="sng" dirty="0">
                <a:hlinkClick r:id="rId6" tooltip="Journal of women's health (2002)."/>
              </a:rPr>
              <a:t>).</a:t>
            </a:r>
            <a:r>
              <a:rPr lang="en-US" dirty="0"/>
              <a:t> 2019 Jul;28(7):976-983. </a:t>
            </a:r>
            <a:r>
              <a:rPr lang="en-US" dirty="0" err="1"/>
              <a:t>doi</a:t>
            </a:r>
            <a:r>
              <a:rPr lang="en-US" dirty="0"/>
              <a:t>: 10.1089/jwh.2018.7500. </a:t>
            </a:r>
            <a:r>
              <a:rPr lang="en-US" dirty="0" err="1"/>
              <a:t>Epub</a:t>
            </a:r>
            <a:r>
              <a:rPr lang="en-US" dirty="0"/>
              <a:t> 2019 May 22.</a:t>
            </a:r>
          </a:p>
          <a:p>
            <a:pPr marL="0" indent="0">
              <a:buNone/>
            </a:pPr>
            <a:r>
              <a:rPr lang="en-US" dirty="0">
                <a:hlinkClick r:id="rId6"/>
              </a:rPr>
              <a:t>https://www.ncbi.nlm.nih.gov/pubmed/31120322</a:t>
            </a:r>
            <a:endParaRPr lang="en-US" dirty="0"/>
          </a:p>
          <a:p>
            <a:endParaRPr lang="en-US" b="1" dirty="0"/>
          </a:p>
          <a:p>
            <a:pPr marL="0" indent="0">
              <a:buNone/>
            </a:pPr>
            <a:endParaRPr lang="en-US" dirty="0"/>
          </a:p>
          <a:p>
            <a:pPr marL="0" indent="0">
              <a:buNone/>
            </a:pPr>
            <a:r>
              <a:rPr lang="en-US" u="sng" dirty="0" err="1">
                <a:hlinkClick r:id="rId7"/>
              </a:rPr>
              <a:t>Budhwani</a:t>
            </a:r>
            <a:r>
              <a:rPr lang="en-US" u="sng" dirty="0">
                <a:hlinkClick r:id="rId7"/>
              </a:rPr>
              <a:t> H</a:t>
            </a:r>
            <a:r>
              <a:rPr lang="en-US" dirty="0"/>
              <a:t>, </a:t>
            </a:r>
            <a:r>
              <a:rPr lang="en-US" u="sng" dirty="0">
                <a:hlinkClick r:id="rId8"/>
              </a:rPr>
              <a:t>Anderson J</a:t>
            </a:r>
            <a:r>
              <a:rPr lang="en-US" dirty="0"/>
              <a:t>, </a:t>
            </a:r>
            <a:r>
              <a:rPr lang="en-US" u="sng" dirty="0" err="1">
                <a:hlinkClick r:id="rId9"/>
              </a:rPr>
              <a:t>Hearld</a:t>
            </a:r>
            <a:r>
              <a:rPr lang="en-US" u="sng" dirty="0">
                <a:hlinkClick r:id="rId9"/>
              </a:rPr>
              <a:t> KR</a:t>
            </a:r>
            <a:r>
              <a:rPr lang="en-US" dirty="0"/>
              <a:t>. </a:t>
            </a:r>
            <a:r>
              <a:rPr lang="en-US" b="1" dirty="0"/>
              <a:t>Muslim Women's use of contraception in the United States. </a:t>
            </a:r>
            <a:r>
              <a:rPr lang="en-US" u="sng" dirty="0" err="1">
                <a:hlinkClick r:id="rId10" tooltip="Reproductive health."/>
              </a:rPr>
              <a:t>Reprod</a:t>
            </a:r>
            <a:r>
              <a:rPr lang="en-US" u="sng" dirty="0">
                <a:hlinkClick r:id="rId10" tooltip="Reproductive health."/>
              </a:rPr>
              <a:t> Health.</a:t>
            </a:r>
            <a:r>
              <a:rPr lang="en-US" dirty="0"/>
              <a:t> 2018 Jan 5;15(1):1. </a:t>
            </a:r>
            <a:r>
              <a:rPr lang="en-US" dirty="0" err="1"/>
              <a:t>doi</a:t>
            </a:r>
            <a:r>
              <a:rPr lang="en-US" dirty="0"/>
              <a:t>: 10.1186/s12978-017-0439-6.</a:t>
            </a:r>
          </a:p>
          <a:p>
            <a:pPr marL="0" indent="0" fontAlgn="base">
              <a:buNone/>
            </a:pPr>
            <a:r>
              <a:rPr lang="en-US" dirty="0">
                <a:hlinkClick r:id="rId10"/>
              </a:rPr>
              <a:t>https://www.ncbi.nlm.nih.gov/pubmed/29304829</a:t>
            </a:r>
            <a:endParaRPr lang="en-US" dirty="0"/>
          </a:p>
          <a:p>
            <a:endParaRPr lang="en-US" dirty="0"/>
          </a:p>
        </p:txBody>
      </p:sp>
    </p:spTree>
    <p:extLst>
      <p:ext uri="{BB962C8B-B14F-4D97-AF65-F5344CB8AC3E}">
        <p14:creationId xmlns:p14="http://schemas.microsoft.com/office/powerpoint/2010/main" val="1351539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85799"/>
            <a:ext cx="6991350" cy="685801"/>
          </a:xfrm>
        </p:spPr>
        <p:txBody>
          <a:bodyPr>
            <a:normAutofit fontScale="90000"/>
          </a:bodyPr>
          <a:lstStyle/>
          <a:p>
            <a:r>
              <a:rPr lang="en-US" b="1" dirty="0">
                <a:solidFill>
                  <a:schemeClr val="accent1">
                    <a:lumMod val="75000"/>
                  </a:schemeClr>
                </a:solidFill>
                <a:latin typeface="Helvetica"/>
                <a:cs typeface="Helvetica"/>
              </a:rPr>
              <a:t>Contraceptive use among </a:t>
            </a:r>
            <a:br>
              <a:rPr lang="en-US" b="1" dirty="0">
                <a:solidFill>
                  <a:schemeClr val="accent1">
                    <a:lumMod val="75000"/>
                  </a:schemeClr>
                </a:solidFill>
                <a:latin typeface="Helvetica"/>
                <a:cs typeface="Helvetica"/>
              </a:rPr>
            </a:br>
            <a:r>
              <a:rPr lang="en-US" b="1" dirty="0">
                <a:solidFill>
                  <a:schemeClr val="accent1">
                    <a:lumMod val="75000"/>
                  </a:schemeClr>
                </a:solidFill>
                <a:latin typeface="Helvetica"/>
                <a:cs typeface="Helvetica"/>
              </a:rPr>
              <a:t>Afghan women: Avoid stereotypes </a:t>
            </a:r>
            <a:r>
              <a:rPr lang="en-US" dirty="0">
                <a:solidFill>
                  <a:schemeClr val="accent1">
                    <a:lumMod val="50000"/>
                  </a:schemeClr>
                </a:solidFill>
                <a:latin typeface="Helvetica"/>
                <a:cs typeface="Helvetica"/>
              </a:rPr>
              <a:t/>
            </a:r>
            <a:br>
              <a:rPr lang="en-US" dirty="0">
                <a:solidFill>
                  <a:schemeClr val="accent1">
                    <a:lumMod val="50000"/>
                  </a:schemeClr>
                </a:solidFill>
                <a:latin typeface="Helvetica"/>
                <a:cs typeface="Helvetica"/>
              </a:rPr>
            </a:br>
            <a:endParaRPr lang="en-US" dirty="0">
              <a:solidFill>
                <a:schemeClr val="accent1">
                  <a:lumMod val="50000"/>
                </a:schemeClr>
              </a:solidFill>
            </a:endParaRPr>
          </a:p>
        </p:txBody>
      </p:sp>
      <p:sp>
        <p:nvSpPr>
          <p:cNvPr id="3" name="Content Placeholder 2"/>
          <p:cNvSpPr>
            <a:spLocks noGrp="1"/>
          </p:cNvSpPr>
          <p:nvPr>
            <p:ph idx="1"/>
          </p:nvPr>
        </p:nvSpPr>
        <p:spPr>
          <a:xfrm>
            <a:off x="914400" y="2285999"/>
            <a:ext cx="8001000" cy="3714751"/>
          </a:xfrm>
        </p:spPr>
        <p:txBody>
          <a:bodyPr>
            <a:normAutofit fontScale="25000" lnSpcReduction="20000"/>
          </a:bodyPr>
          <a:lstStyle/>
          <a:p>
            <a:pPr marL="0" indent="0">
              <a:buNone/>
            </a:pPr>
            <a:r>
              <a:rPr lang="en-US" sz="8800" dirty="0">
                <a:solidFill>
                  <a:schemeClr val="accent1">
                    <a:lumMod val="75000"/>
                  </a:schemeClr>
                </a:solidFill>
                <a:cs typeface="Helvetica"/>
              </a:rPr>
              <a:t>Preterm Birth Postpartum Contraception Study (2017-18) </a:t>
            </a:r>
            <a:r>
              <a:rPr lang="en-US" sz="8600" dirty="0">
                <a:cs typeface="Helvetica Neue"/>
              </a:rPr>
              <a:t>In-depth interviews with 35 women who had a preterm birth in San Francisco, Alameda, and Fresno countries </a:t>
            </a:r>
          </a:p>
          <a:p>
            <a:pPr marL="0" indent="0">
              <a:buNone/>
            </a:pPr>
            <a:endParaRPr lang="en-US" sz="8600" dirty="0">
              <a:cs typeface="Helvetica Neue"/>
            </a:endParaRPr>
          </a:p>
          <a:p>
            <a:pPr marL="0" indent="0">
              <a:buNone/>
            </a:pPr>
            <a:r>
              <a:rPr lang="en-US" sz="8600" b="1" dirty="0">
                <a:solidFill>
                  <a:schemeClr val="accent1">
                    <a:lumMod val="75000"/>
                  </a:schemeClr>
                </a:solidFill>
                <a:cs typeface="Helvetica Neue"/>
              </a:rPr>
              <a:t>Case :  </a:t>
            </a:r>
            <a:r>
              <a:rPr lang="en-US" sz="8600" dirty="0">
                <a:cs typeface="Helvetica Neue"/>
              </a:rPr>
              <a:t>20 </a:t>
            </a:r>
            <a:r>
              <a:rPr lang="en-US" sz="8600" dirty="0" err="1">
                <a:cs typeface="Helvetica Neue"/>
              </a:rPr>
              <a:t>yrs</a:t>
            </a:r>
            <a:r>
              <a:rPr lang="en-US" sz="8600" dirty="0">
                <a:cs typeface="Helvetica Neue"/>
              </a:rPr>
              <a:t>, Afghanistan, </a:t>
            </a:r>
            <a:r>
              <a:rPr lang="en-US" sz="8600" dirty="0" err="1">
                <a:cs typeface="Helvetica Neue"/>
              </a:rPr>
              <a:t>Pastho</a:t>
            </a:r>
            <a:r>
              <a:rPr lang="en-US" sz="8600" dirty="0">
                <a:cs typeface="Helvetica Neue"/>
              </a:rPr>
              <a:t>-speaking, arrived 6 month pregnant in the U.S. </a:t>
            </a:r>
          </a:p>
          <a:p>
            <a:pPr marL="0" indent="0">
              <a:buNone/>
            </a:pPr>
            <a:r>
              <a:rPr lang="en-US" sz="8600" dirty="0">
                <a:cs typeface="Helvetica Neue"/>
              </a:rPr>
              <a:t>A family member had her baby a month before at the same hospital and got an IUD.</a:t>
            </a:r>
          </a:p>
          <a:p>
            <a:pPr marL="0" indent="0">
              <a:buNone/>
            </a:pPr>
            <a:r>
              <a:rPr lang="en-US" sz="8600" dirty="0">
                <a:cs typeface="Helvetica Neue"/>
              </a:rPr>
              <a:t>After talking to her, patient decided to get</a:t>
            </a:r>
          </a:p>
          <a:p>
            <a:pPr marL="0" indent="0">
              <a:buNone/>
            </a:pPr>
            <a:r>
              <a:rPr lang="en-US" sz="8600" dirty="0">
                <a:cs typeface="Helvetica Neue"/>
              </a:rPr>
              <a:t>the IUD as well. </a:t>
            </a:r>
          </a:p>
          <a:p>
            <a:pPr marL="0" indent="0">
              <a:buNone/>
            </a:pPr>
            <a:r>
              <a:rPr lang="en-US" sz="8600" dirty="0">
                <a:cs typeface="Helvetica Neue"/>
              </a:rPr>
              <a:t>Husband supportive of contraceptive and </a:t>
            </a:r>
          </a:p>
          <a:p>
            <a:pPr marL="0" indent="0">
              <a:buNone/>
            </a:pPr>
            <a:r>
              <a:rPr lang="en-US" sz="8600" dirty="0">
                <a:cs typeface="Helvetica Neue"/>
              </a:rPr>
              <a:t>birth spacing decision. </a:t>
            </a:r>
          </a:p>
          <a:p>
            <a:pPr marL="0" indent="0">
              <a:buNone/>
            </a:pPr>
            <a:endParaRPr lang="en-US" i="1" dirty="0">
              <a:latin typeface="Helvetica Neue"/>
              <a:cs typeface="Helvetica Neue"/>
            </a:endParaRPr>
          </a:p>
          <a:p>
            <a:pPr marL="0" indent="0">
              <a:buNone/>
            </a:pPr>
            <a:r>
              <a:rPr lang="en-US" sz="2475" i="1" dirty="0">
                <a:latin typeface="Helvetica Neue"/>
                <a:cs typeface="Helvetica Neue"/>
              </a:rPr>
              <a:t>  </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9589" y="4724400"/>
            <a:ext cx="1191125" cy="1786688"/>
          </a:xfrm>
          <a:prstGeom prst="rect">
            <a:avLst/>
          </a:prstGeom>
        </p:spPr>
      </p:pic>
    </p:spTree>
    <p:extLst>
      <p:ext uri="{BB962C8B-B14F-4D97-AF65-F5344CB8AC3E}">
        <p14:creationId xmlns:p14="http://schemas.microsoft.com/office/powerpoint/2010/main" val="3633585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1"/>
            <a:ext cx="7555832" cy="1676400"/>
          </a:xfrm>
        </p:spPr>
        <p:txBody>
          <a:bodyPr>
            <a:normAutofit fontScale="90000"/>
          </a:bodyPr>
          <a:lstStyle/>
          <a:p>
            <a:r>
              <a:rPr lang="en-US" b="1" dirty="0">
                <a:solidFill>
                  <a:schemeClr val="accent1">
                    <a:lumMod val="75000"/>
                  </a:schemeClr>
                </a:solidFill>
              </a:rPr>
              <a:t>Lessons from postpartum contraception study on foreign-born mothers </a:t>
            </a:r>
          </a:p>
        </p:txBody>
      </p:sp>
      <p:sp>
        <p:nvSpPr>
          <p:cNvPr id="3" name="Content Placeholder 2"/>
          <p:cNvSpPr>
            <a:spLocks noGrp="1"/>
          </p:cNvSpPr>
          <p:nvPr>
            <p:ph idx="1"/>
          </p:nvPr>
        </p:nvSpPr>
        <p:spPr>
          <a:xfrm>
            <a:off x="628650" y="1855872"/>
            <a:ext cx="8515350" cy="3777915"/>
          </a:xfrm>
        </p:spPr>
        <p:txBody>
          <a:bodyPr>
            <a:noAutofit/>
          </a:bodyPr>
          <a:lstStyle/>
          <a:p>
            <a:r>
              <a:rPr lang="en-US" sz="2100" dirty="0"/>
              <a:t>Arrival advanced pregnancies (few time to do contraceptive counseling by provider)</a:t>
            </a:r>
          </a:p>
          <a:p>
            <a:r>
              <a:rPr lang="en-US" sz="2100" dirty="0"/>
              <a:t>No knowledge about contraceptive options in the US or bad experiences with certain methods </a:t>
            </a:r>
          </a:p>
          <a:p>
            <a:r>
              <a:rPr lang="en-US" sz="2100" dirty="0"/>
              <a:t>Medical condition that could not be treated in home country</a:t>
            </a:r>
          </a:p>
          <a:p>
            <a:r>
              <a:rPr lang="en-US" sz="2100" dirty="0"/>
              <a:t>Section of methods because of experience of friends and family (local and in home country)</a:t>
            </a:r>
          </a:p>
          <a:p>
            <a:r>
              <a:rPr lang="en-US" sz="2100" dirty="0"/>
              <a:t>Men may support to contraceptive use and birth spacing decision </a:t>
            </a:r>
          </a:p>
          <a:p>
            <a:r>
              <a:rPr lang="en-US" sz="2100" dirty="0"/>
              <a:t>Transportation and child care important </a:t>
            </a:r>
          </a:p>
        </p:txBody>
      </p:sp>
    </p:spTree>
    <p:extLst>
      <p:ext uri="{BB962C8B-B14F-4D97-AF65-F5344CB8AC3E}">
        <p14:creationId xmlns:p14="http://schemas.microsoft.com/office/powerpoint/2010/main" val="1574384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Poll questions  </a:t>
            </a:r>
          </a:p>
        </p:txBody>
      </p:sp>
      <p:sp>
        <p:nvSpPr>
          <p:cNvPr id="3" name="Content Placeholder 2"/>
          <p:cNvSpPr>
            <a:spLocks noGrp="1"/>
          </p:cNvSpPr>
          <p:nvPr>
            <p:ph idx="1"/>
          </p:nvPr>
        </p:nvSpPr>
        <p:spPr>
          <a:xfrm>
            <a:off x="1828801" y="1143000"/>
            <a:ext cx="6705600" cy="5715000"/>
          </a:xfrm>
        </p:spPr>
        <p:txBody>
          <a:bodyPr>
            <a:normAutofit/>
          </a:bodyPr>
          <a:lstStyle/>
          <a:p>
            <a:pPr marL="0" indent="0">
              <a:buNone/>
            </a:pPr>
            <a:endParaRPr lang="en-US" dirty="0"/>
          </a:p>
          <a:p>
            <a:pPr marL="0" indent="0">
              <a:buNone/>
            </a:pPr>
            <a:r>
              <a:rPr lang="en-US" dirty="0"/>
              <a:t>The US does not receive any refugees at this moment.  </a:t>
            </a:r>
          </a:p>
          <a:p>
            <a:pPr marL="0" indent="0">
              <a:buNone/>
            </a:pPr>
            <a:endParaRPr lang="en-US" dirty="0"/>
          </a:p>
          <a:p>
            <a:pPr marL="0" indent="0">
              <a:buNone/>
            </a:pPr>
            <a:r>
              <a:rPr lang="en-US" dirty="0"/>
              <a:t>In 2018, Canada received more refugees than the U.S</a:t>
            </a:r>
          </a:p>
          <a:p>
            <a:pPr marL="0" indent="0">
              <a:buNone/>
            </a:pPr>
            <a:r>
              <a:rPr lang="en-US" dirty="0"/>
              <a:t> </a:t>
            </a:r>
          </a:p>
          <a:p>
            <a:pPr marL="0" indent="0">
              <a:buNone/>
            </a:pPr>
            <a:r>
              <a:rPr lang="en-US" dirty="0"/>
              <a:t>10% of refugees to the US arrive in California</a:t>
            </a:r>
          </a:p>
          <a:p>
            <a:pPr marL="0" indent="0">
              <a:buNone/>
            </a:pPr>
            <a:endParaRPr lang="en-US" dirty="0"/>
          </a:p>
          <a:p>
            <a:pPr marL="0" indent="0">
              <a:buNone/>
            </a:pPr>
            <a:r>
              <a:rPr lang="en-US" dirty="0"/>
              <a:t>More than half of refugees to the US arrive in ten states. </a:t>
            </a:r>
          </a:p>
          <a:p>
            <a:pPr marL="0" indent="0">
              <a:buNone/>
            </a:pPr>
            <a:endParaRPr lang="en-US" dirty="0"/>
          </a:p>
          <a:p>
            <a:pPr marL="0" indent="0">
              <a:buNone/>
            </a:pPr>
            <a:r>
              <a:rPr lang="en-US" dirty="0"/>
              <a:t>The counties with the largest percentages of refugees in California are:</a:t>
            </a:r>
          </a:p>
          <a:p>
            <a:pPr>
              <a:buAutoNum type="alphaUcPeriod"/>
            </a:pPr>
            <a:r>
              <a:rPr lang="en-US" dirty="0"/>
              <a:t>San Diego, Los Angeles, San Francisco</a:t>
            </a:r>
          </a:p>
          <a:p>
            <a:pPr>
              <a:buAutoNum type="alphaUcPeriod"/>
            </a:pPr>
            <a:r>
              <a:rPr lang="en-US" dirty="0"/>
              <a:t>San Diego, Los Angeles, Sacramento </a:t>
            </a:r>
          </a:p>
          <a:p>
            <a:pPr>
              <a:buAutoNum type="alphaUcPeriod"/>
            </a:pPr>
            <a:r>
              <a:rPr lang="en-US" dirty="0"/>
              <a:t>San Diego, Los Angeles, San Jose</a:t>
            </a:r>
          </a:p>
        </p:txBody>
      </p:sp>
    </p:spTree>
    <p:extLst>
      <p:ext uri="{BB962C8B-B14F-4D97-AF65-F5344CB8AC3E}">
        <p14:creationId xmlns:p14="http://schemas.microsoft.com/office/powerpoint/2010/main" val="2651323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190874" cy="1811523"/>
          </a:xfrm>
        </p:spPr>
        <p:txBody>
          <a:bodyPr>
            <a:normAutofit/>
          </a:bodyPr>
          <a:lstStyle/>
          <a:p>
            <a:r>
              <a:rPr lang="en-US" b="1" dirty="0">
                <a:solidFill>
                  <a:schemeClr val="accent1">
                    <a:lumMod val="75000"/>
                  </a:schemeClr>
                </a:solidFill>
              </a:rPr>
              <a:t>Reproductive Refugee Network (Repro-Net) </a:t>
            </a:r>
          </a:p>
        </p:txBody>
      </p:sp>
      <p:sp>
        <p:nvSpPr>
          <p:cNvPr id="3" name="Content Placeholder 2"/>
          <p:cNvSpPr>
            <a:spLocks noGrp="1"/>
          </p:cNvSpPr>
          <p:nvPr>
            <p:ph idx="1"/>
          </p:nvPr>
        </p:nvSpPr>
        <p:spPr>
          <a:xfrm>
            <a:off x="757990" y="1855872"/>
            <a:ext cx="8109284" cy="3401929"/>
          </a:xfrm>
        </p:spPr>
        <p:txBody>
          <a:bodyPr>
            <a:noAutofit/>
          </a:bodyPr>
          <a:lstStyle/>
          <a:p>
            <a:r>
              <a:rPr lang="en-US" sz="2400" dirty="0">
                <a:cs typeface="Arial" panose="020B0604020202020204" pitchFamily="34" charset="0"/>
              </a:rPr>
              <a:t>Engagement award, collaboration of University of California campuses with local refugee communities </a:t>
            </a:r>
          </a:p>
          <a:p>
            <a:pPr marL="514350" indent="-514350"/>
            <a:r>
              <a:rPr lang="en-US" sz="2400" dirty="0">
                <a:cs typeface="Arial" panose="020B0604020202020204" pitchFamily="34" charset="0"/>
              </a:rPr>
              <a:t>San Diego and Sacramento</a:t>
            </a:r>
          </a:p>
          <a:p>
            <a:pPr marL="514350" indent="-514350"/>
            <a:r>
              <a:rPr lang="en-US" sz="2400" dirty="0">
                <a:cs typeface="Arial" panose="020B0604020202020204" pitchFamily="34" charset="0"/>
              </a:rPr>
              <a:t>Engage in dialogue with refugee communities to investigate their preferences for reproductive health and well-woman care</a:t>
            </a:r>
          </a:p>
          <a:p>
            <a:pPr marL="514350" indent="-514350"/>
            <a:r>
              <a:rPr lang="en-US" sz="2400" dirty="0">
                <a:cs typeface="Arial" panose="020B0604020202020204" pitchFamily="34" charset="0"/>
              </a:rPr>
              <a:t>Organize symposium at UCD Medical Center, Sacramento spring 2021 to develop a Research and Policy Agenda with and for refugee women  </a:t>
            </a:r>
          </a:p>
          <a:p>
            <a:pPr marL="0" indent="0">
              <a:buNone/>
            </a:pPr>
            <a:endParaRPr lang="en-US" sz="2400" dirty="0"/>
          </a:p>
        </p:txBody>
      </p:sp>
    </p:spTree>
    <p:extLst>
      <p:ext uri="{BB962C8B-B14F-4D97-AF65-F5344CB8AC3E}">
        <p14:creationId xmlns:p14="http://schemas.microsoft.com/office/powerpoint/2010/main" val="1185735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a:blip r:embed="rId2">
            <a:extLst>
              <a:ext uri="{28A0092B-C50C-407E-A947-70E740481C1C}">
                <a14:useLocalDpi xmlns:a14="http://schemas.microsoft.com/office/drawing/2010/main" val="0"/>
              </a:ext>
            </a:extLst>
          </a:blip>
          <a:stretch>
            <a:fillRect/>
          </a:stretch>
        </p:blipFill>
        <p:spPr>
          <a:xfrm>
            <a:off x="1524000" y="533400"/>
            <a:ext cx="7543800" cy="5638800"/>
          </a:xfrm>
          <a:prstGeom prst="rect">
            <a:avLst/>
          </a:prstGeom>
        </p:spPr>
      </p:pic>
    </p:spTree>
    <p:extLst>
      <p:ext uri="{BB962C8B-B14F-4D97-AF65-F5344CB8AC3E}">
        <p14:creationId xmlns:p14="http://schemas.microsoft.com/office/powerpoint/2010/main" val="631122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accent2">
                    <a:lumMod val="50000"/>
                  </a:schemeClr>
                </a:solidFill>
              </a:rPr>
              <a:t>ReproNet collaboration with Sacramento County Department of Health - 2020</a:t>
            </a:r>
          </a:p>
        </p:txBody>
      </p:sp>
      <p:sp>
        <p:nvSpPr>
          <p:cNvPr id="4" name="Content Placeholder 3"/>
          <p:cNvSpPr>
            <a:spLocks noGrp="1"/>
          </p:cNvSpPr>
          <p:nvPr>
            <p:ph idx="1"/>
          </p:nvPr>
        </p:nvSpPr>
        <p:spPr>
          <a:xfrm>
            <a:off x="628650" y="2563178"/>
            <a:ext cx="7753350" cy="3154831"/>
          </a:xfrm>
        </p:spPr>
        <p:txBody>
          <a:bodyPr>
            <a:normAutofit/>
          </a:bodyPr>
          <a:lstStyle/>
          <a:p>
            <a:pPr marL="428625" indent="-428625"/>
            <a:r>
              <a:rPr lang="en-US" sz="2400" dirty="0"/>
              <a:t>Medical chart review of contraceptive use of refugee patients </a:t>
            </a:r>
          </a:p>
          <a:p>
            <a:pPr marL="428625" indent="-428625"/>
            <a:r>
              <a:rPr lang="en-US" sz="2400" dirty="0"/>
              <a:t>Assess pregnancy intention of refugee arrivals after health visit</a:t>
            </a:r>
          </a:p>
          <a:p>
            <a:pPr marL="428625" indent="-428625"/>
            <a:r>
              <a:rPr lang="en-US" sz="2400" dirty="0"/>
              <a:t>COVID-19 phone survey to Afghan and Ukrainian refugees</a:t>
            </a:r>
          </a:p>
          <a:p>
            <a:pPr marL="428625" indent="-428625"/>
            <a:endParaRPr lang="en-US" sz="2400" dirty="0"/>
          </a:p>
          <a:p>
            <a:pPr marL="0" indent="0">
              <a:buNone/>
            </a:pPr>
            <a:endParaRPr lang="en-US" sz="2400" dirty="0"/>
          </a:p>
        </p:txBody>
      </p:sp>
    </p:spTree>
    <p:extLst>
      <p:ext uri="{BB962C8B-B14F-4D97-AF65-F5344CB8AC3E}">
        <p14:creationId xmlns:p14="http://schemas.microsoft.com/office/powerpoint/2010/main" val="113788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accent2">
                    <a:lumMod val="50000"/>
                  </a:schemeClr>
                </a:solidFill>
              </a:rPr>
              <a:t>ReproNet in times of COVID-19</a:t>
            </a:r>
          </a:p>
        </p:txBody>
      </p:sp>
      <p:sp>
        <p:nvSpPr>
          <p:cNvPr id="4" name="Content Placeholder 3"/>
          <p:cNvSpPr>
            <a:spLocks noGrp="1"/>
          </p:cNvSpPr>
          <p:nvPr>
            <p:ph idx="1"/>
          </p:nvPr>
        </p:nvSpPr>
        <p:spPr>
          <a:xfrm>
            <a:off x="1028700" y="1447800"/>
            <a:ext cx="7277100" cy="4878856"/>
          </a:xfrm>
        </p:spPr>
        <p:txBody>
          <a:bodyPr>
            <a:normAutofit/>
          </a:bodyPr>
          <a:lstStyle/>
          <a:p>
            <a:pPr marL="428625" indent="-428625"/>
            <a:r>
              <a:rPr lang="en-US" sz="2400" dirty="0"/>
              <a:t>Change from in-person meetings to virtual meetings</a:t>
            </a:r>
          </a:p>
          <a:p>
            <a:pPr marL="428625" indent="-428625"/>
            <a:r>
              <a:rPr lang="en-US" sz="2400" dirty="0"/>
              <a:t>Assess digital readiness of refugee communities and new opportunities (mosque services on zoom)</a:t>
            </a:r>
          </a:p>
          <a:p>
            <a:pPr marL="428625" indent="-428625"/>
            <a:r>
              <a:rPr lang="en-US" sz="2400" dirty="0"/>
              <a:t>Change in service delivery impacts provider priorities</a:t>
            </a:r>
          </a:p>
          <a:p>
            <a:pPr marL="428625" indent="-428625"/>
            <a:r>
              <a:rPr lang="en-US" sz="2400" b="1" dirty="0"/>
              <a:t>Internship and volunteer</a:t>
            </a:r>
          </a:p>
          <a:p>
            <a:pPr marL="0" indent="0">
              <a:buNone/>
            </a:pPr>
            <a:r>
              <a:rPr lang="en-US" sz="2400" dirty="0"/>
              <a:t>      opportunities: </a:t>
            </a:r>
            <a:r>
              <a:rPr lang="en-US" sz="2400" dirty="0" err="1"/>
              <a:t>Sereen</a:t>
            </a:r>
            <a:endParaRPr lang="en-US" sz="2400" dirty="0"/>
          </a:p>
          <a:p>
            <a:pPr marL="0" indent="0">
              <a:buNone/>
            </a:pPr>
            <a:r>
              <a:rPr lang="en-US" sz="2400" dirty="0"/>
              <a:t>      </a:t>
            </a:r>
            <a:r>
              <a:rPr lang="en-US" sz="2400" dirty="0" err="1"/>
              <a:t>Banna</a:t>
            </a:r>
            <a:r>
              <a:rPr lang="en-US" sz="2400" dirty="0"/>
              <a:t>, project coordinator</a:t>
            </a:r>
          </a:p>
          <a:p>
            <a:pPr marL="0" indent="0">
              <a:buNone/>
            </a:pPr>
            <a:r>
              <a:rPr lang="en-US" sz="2400" dirty="0"/>
              <a:t>      </a:t>
            </a:r>
            <a:r>
              <a:rPr lang="en-US" sz="2400" dirty="0">
                <a:hlinkClick r:id="rId3"/>
              </a:rPr>
              <a:t>sybanna@ucdavis.edu</a:t>
            </a:r>
            <a:endParaRPr lang="en-US" sz="2400" dirty="0"/>
          </a:p>
          <a:p>
            <a:r>
              <a:rPr lang="en-US" sz="2000" b="1" dirty="0">
                <a:solidFill>
                  <a:schemeClr val="tx1"/>
                </a:solidFill>
                <a:hlinkClick r:id="rId4"/>
              </a:rPr>
              <a:t>Sign up for ReproNet provider and volunteer contact list:</a:t>
            </a:r>
          </a:p>
          <a:p>
            <a:pPr marL="0" indent="0">
              <a:buNone/>
            </a:pPr>
            <a:r>
              <a:rPr lang="en-US" sz="2000" dirty="0">
                <a:hlinkClick r:id="rId4"/>
              </a:rPr>
              <a:t>https://ci-redcap.hs.uci.edu/surveys/?s=L49TD9F9E8</a:t>
            </a:r>
            <a:r>
              <a:rPr lang="en-US" sz="2000" dirty="0"/>
              <a:t> </a:t>
            </a:r>
          </a:p>
          <a:p>
            <a:pPr marL="0" indent="0">
              <a:buNone/>
            </a:pPr>
            <a:endParaRPr lang="en-US" sz="2400" dirty="0"/>
          </a:p>
          <a:p>
            <a:pPr marL="0" indent="0">
              <a:buNone/>
            </a:pPr>
            <a:endParaRPr lang="en-US" sz="2400"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3276600"/>
            <a:ext cx="3505200" cy="2057400"/>
          </a:xfrm>
          <a:prstGeom prst="rect">
            <a:avLst/>
          </a:prstGeom>
        </p:spPr>
      </p:pic>
    </p:spTree>
    <p:extLst>
      <p:ext uri="{BB962C8B-B14F-4D97-AF65-F5344CB8AC3E}">
        <p14:creationId xmlns:p14="http://schemas.microsoft.com/office/powerpoint/2010/main" val="1142441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lumMod val="50000"/>
                  </a:schemeClr>
                </a:solidFill>
              </a:rPr>
              <a:t>Questions and Answers</a:t>
            </a:r>
          </a:p>
        </p:txBody>
      </p:sp>
      <p:sp>
        <p:nvSpPr>
          <p:cNvPr id="3" name="Content Placeholder 2"/>
          <p:cNvSpPr>
            <a:spLocks noGrp="1"/>
          </p:cNvSpPr>
          <p:nvPr>
            <p:ph idx="1"/>
          </p:nvPr>
        </p:nvSpPr>
        <p:spPr>
          <a:xfrm>
            <a:off x="2133600" y="2362199"/>
            <a:ext cx="6381750" cy="3127773"/>
          </a:xfrm>
        </p:spPr>
        <p:txBody>
          <a:bodyPr/>
          <a:lstStyle/>
          <a:p>
            <a:pPr marL="0" indent="0">
              <a:buNone/>
            </a:pPr>
            <a:r>
              <a:rPr lang="en-US" dirty="0">
                <a:latin typeface="Helvetica" panose="020B0604020202020204" pitchFamily="34" charset="0"/>
                <a:cs typeface="Helvetica" panose="020B0604020202020204" pitchFamily="34" charset="0"/>
              </a:rPr>
              <a:t>Contact:</a:t>
            </a:r>
          </a:p>
          <a:p>
            <a:pPr marL="0" indent="0">
              <a:buNone/>
            </a:pPr>
            <a:r>
              <a:rPr lang="en-US" dirty="0">
                <a:latin typeface="Helvetica" panose="020B0604020202020204" pitchFamily="34" charset="0"/>
                <a:cs typeface="Helvetica" panose="020B0604020202020204" pitchFamily="34" charset="0"/>
              </a:rPr>
              <a:t>Heike Thiel de Bocanegra, PhD, MPH</a:t>
            </a:r>
          </a:p>
          <a:p>
            <a:pPr marL="0" indent="0">
              <a:buNone/>
            </a:pPr>
            <a:r>
              <a:rPr lang="en-US" dirty="0">
                <a:latin typeface="Helvetica" panose="020B0604020202020204" pitchFamily="34" charset="0"/>
                <a:cs typeface="Helvetica" panose="020B0604020202020204" pitchFamily="34" charset="0"/>
              </a:rPr>
              <a:t>University of California, Irvine</a:t>
            </a:r>
          </a:p>
          <a:p>
            <a:pPr marL="0" indent="0">
              <a:buNone/>
            </a:pPr>
            <a:r>
              <a:rPr lang="en-US" dirty="0">
                <a:latin typeface="Helvetica" panose="020B0604020202020204" pitchFamily="34" charset="0"/>
                <a:cs typeface="Helvetica" panose="020B0604020202020204" pitchFamily="34" charset="0"/>
              </a:rPr>
              <a:t>Department of Obstetrics and Gynecology </a:t>
            </a:r>
          </a:p>
          <a:p>
            <a:pPr marL="0" indent="0">
              <a:buNone/>
            </a:pPr>
            <a:r>
              <a:rPr lang="en-US" dirty="0">
                <a:latin typeface="Helvetica" panose="020B0604020202020204" pitchFamily="34" charset="0"/>
                <a:cs typeface="Helvetica" panose="020B0604020202020204" pitchFamily="34" charset="0"/>
                <a:hlinkClick r:id="rId2"/>
              </a:rPr>
              <a:t>hthiel@hs.uci.edu</a:t>
            </a:r>
            <a:endParaRPr lang="en-US" dirty="0">
              <a:latin typeface="Helvetica" panose="020B0604020202020204" pitchFamily="34" charset="0"/>
              <a:cs typeface="Helvetica" panose="020B0604020202020204" pitchFamily="34" charset="0"/>
            </a:endParaRPr>
          </a:p>
          <a:p>
            <a:pPr marL="0" indent="0">
              <a:buNone/>
            </a:pP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849430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1"/>
            <a:ext cx="6553200" cy="1101800"/>
          </a:xfrm>
        </p:spPr>
        <p:txBody>
          <a:bodyPr>
            <a:normAutofit/>
          </a:bodyPr>
          <a:lstStyle/>
          <a:p>
            <a:r>
              <a:rPr lang="en-US" b="1" dirty="0">
                <a:solidFill>
                  <a:schemeClr val="accent2">
                    <a:lumMod val="50000"/>
                  </a:schemeClr>
                </a:solidFill>
              </a:rPr>
              <a:t>References</a:t>
            </a:r>
          </a:p>
        </p:txBody>
      </p:sp>
      <p:sp>
        <p:nvSpPr>
          <p:cNvPr id="3" name="Content Placeholder 2"/>
          <p:cNvSpPr>
            <a:spLocks noGrp="1"/>
          </p:cNvSpPr>
          <p:nvPr>
            <p:ph idx="1"/>
          </p:nvPr>
        </p:nvSpPr>
        <p:spPr>
          <a:xfrm>
            <a:off x="990600" y="1230238"/>
            <a:ext cx="8039100" cy="5607345"/>
          </a:xfrm>
        </p:spPr>
        <p:txBody>
          <a:bodyPr>
            <a:normAutofit fontScale="77500" lnSpcReduction="20000"/>
          </a:bodyPr>
          <a:lstStyle/>
          <a:p>
            <a:pPr marL="0" indent="0">
              <a:buNone/>
            </a:pPr>
            <a:r>
              <a:rPr lang="en-US" dirty="0">
                <a:latin typeface="Arial" panose="020B0604020202020204" pitchFamily="34" charset="0"/>
                <a:cs typeface="Arial" panose="020B0604020202020204" pitchFamily="34" charset="0"/>
              </a:rPr>
              <a:t>Anon. Health in Afghanistan: hope and future. </a:t>
            </a:r>
            <a:r>
              <a:rPr lang="en-US" i="1" dirty="0">
                <a:latin typeface="Arial" panose="020B0604020202020204" pitchFamily="34" charset="0"/>
                <a:cs typeface="Arial" panose="020B0604020202020204" pitchFamily="34" charset="0"/>
              </a:rPr>
              <a:t>Lancet</a:t>
            </a:r>
            <a:r>
              <a:rPr lang="en-US" dirty="0">
                <a:latin typeface="Arial" panose="020B0604020202020204" pitchFamily="34" charset="0"/>
                <a:cs typeface="Arial" panose="020B0604020202020204" pitchFamily="34" charset="0"/>
              </a:rPr>
              <a:t>. 2011;378(9808):1975.</a:t>
            </a:r>
          </a:p>
          <a:p>
            <a:pPr marL="0" indent="0">
              <a:buNone/>
            </a:pPr>
            <a:r>
              <a:rPr lang="en-US" dirty="0">
                <a:solidFill>
                  <a:srgbClr val="052049"/>
                </a:solidFill>
                <a:latin typeface="Arial" panose="020B0604020202020204" pitchFamily="34" charset="0"/>
                <a:cs typeface="Arial" panose="020B0604020202020204" pitchFamily="34" charset="0"/>
              </a:rPr>
              <a:t>California Refugee Arrivals Data. California Department of Public Health. </a:t>
            </a:r>
            <a:r>
              <a:rPr lang="en-US" dirty="0">
                <a:solidFill>
                  <a:srgbClr val="052049"/>
                </a:solidFill>
                <a:latin typeface="Arial" panose="020B0604020202020204" pitchFamily="34" charset="0"/>
                <a:cs typeface="Arial" panose="020B0604020202020204" pitchFamily="34" charset="0"/>
                <a:hlinkClick r:id="rId2"/>
              </a:rPr>
              <a:t>http://www.cdss.ca.gov/inforesources/Refugees/Reports-and-Data/Arrivals-Data</a:t>
            </a:r>
            <a:endParaRPr lang="en-US" dirty="0">
              <a:solidFill>
                <a:srgbClr val="052049"/>
              </a:solidFill>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California Department Of Public Health, Office of Refugee Health. Report on refugee health in California</a:t>
            </a:r>
            <a:r>
              <a:rPr lang="en-US" i="1" dirty="0">
                <a:latin typeface="Arial" panose="020B0604020202020204" pitchFamily="34" charset="0"/>
                <a:cs typeface="Arial" panose="020B0604020202020204" pitchFamily="34" charset="0"/>
              </a:rPr>
              <a:t>, Federal Fiscal Year 2017. </a:t>
            </a:r>
            <a:r>
              <a:rPr lang="en-US" dirty="0">
                <a:latin typeface="Arial" panose="020B0604020202020204" pitchFamily="34" charset="0"/>
                <a:cs typeface="Arial" panose="020B0604020202020204" pitchFamily="34" charset="0"/>
              </a:rPr>
              <a:t>2017.</a:t>
            </a:r>
          </a:p>
          <a:p>
            <a:pPr marL="0" indent="0">
              <a:buNone/>
            </a:pPr>
            <a:r>
              <a:rPr lang="en-US" dirty="0">
                <a:latin typeface="Arial" panose="020B0604020202020204" pitchFamily="34" charset="0"/>
                <a:cs typeface="Arial" panose="020B0604020202020204" pitchFamily="34" charset="0"/>
              </a:rPr>
              <a:t>Population Reference Bureau, international data, Afghanistan, 2018. </a:t>
            </a:r>
            <a:r>
              <a:rPr lang="en-US" dirty="0">
                <a:latin typeface="Arial" panose="020B0604020202020204" pitchFamily="34" charset="0"/>
                <a:cs typeface="Arial" panose="020B0604020202020204" pitchFamily="34" charset="0"/>
                <a:hlinkClick r:id="rId3"/>
              </a:rPr>
              <a:t>https://www.prb.org/international/geography/afghanistan</a:t>
            </a:r>
            <a:endParaRPr lang="en-US" dirty="0">
              <a:latin typeface="Arial" panose="020B0604020202020204" pitchFamily="34" charset="0"/>
              <a:cs typeface="Arial" panose="020B0604020202020204" pitchFamily="34" charset="0"/>
            </a:endParaRPr>
          </a:p>
          <a:p>
            <a:pPr marL="0" indent="0">
              <a:buNone/>
            </a:pPr>
            <a:r>
              <a:rPr lang="en-US" dirty="0" err="1">
                <a:latin typeface="Arial" panose="020B0604020202020204" pitchFamily="34" charset="0"/>
                <a:cs typeface="Arial" panose="020B0604020202020204" pitchFamily="34" charset="0"/>
              </a:rPr>
              <a:t>Pottie</a:t>
            </a:r>
            <a:r>
              <a:rPr lang="en-US" dirty="0">
                <a:latin typeface="Arial" panose="020B0604020202020204" pitchFamily="34" charset="0"/>
                <a:cs typeface="Arial" panose="020B0604020202020204" pitchFamily="34" charset="0"/>
              </a:rPr>
              <a:t> K. Canadian refugee screening guidelines. Contraceptive section: www.cmaj.ca/lookup/suppl/doi:10.1503/cmaj.090313/-/DC1</a:t>
            </a:r>
          </a:p>
          <a:p>
            <a:pPr marL="0" indent="0">
              <a:buNone/>
            </a:pPr>
            <a:r>
              <a:rPr lang="en-US" dirty="0">
                <a:solidFill>
                  <a:srgbClr val="052049"/>
                </a:solidFill>
                <a:latin typeface="Arial" panose="020B0604020202020204" pitchFamily="34" charset="0"/>
                <a:cs typeface="Arial" panose="020B0604020202020204" pitchFamily="34" charset="0"/>
              </a:rPr>
              <a:t>Refugee Processing Center. </a:t>
            </a:r>
            <a:r>
              <a:rPr lang="en-US" i="1" dirty="0">
                <a:solidFill>
                  <a:srgbClr val="052049"/>
                </a:solidFill>
                <a:latin typeface="Arial" panose="020B0604020202020204" pitchFamily="34" charset="0"/>
                <a:cs typeface="Arial" panose="020B0604020202020204" pitchFamily="34" charset="0"/>
              </a:rPr>
              <a:t>Admissions and Arrivals</a:t>
            </a:r>
            <a:r>
              <a:rPr lang="en-US" dirty="0">
                <a:solidFill>
                  <a:srgbClr val="052049"/>
                </a:solidFill>
                <a:latin typeface="Arial" panose="020B0604020202020204" pitchFamily="34" charset="0"/>
                <a:cs typeface="Arial" panose="020B0604020202020204" pitchFamily="34" charset="0"/>
              </a:rPr>
              <a:t>. U.S. Department of State </a:t>
            </a:r>
            <a:r>
              <a:rPr lang="en-US" dirty="0">
                <a:solidFill>
                  <a:srgbClr val="052049"/>
                </a:solidFill>
                <a:latin typeface="Arial" panose="020B0604020202020204" pitchFamily="34" charset="0"/>
                <a:cs typeface="Arial" panose="020B0604020202020204" pitchFamily="34" charset="0"/>
                <a:hlinkClick r:id="rId4"/>
              </a:rPr>
              <a:t>http://www.wrapsnet.org/admissions-and-arrivals/</a:t>
            </a:r>
            <a:r>
              <a:rPr lang="en-US" dirty="0">
                <a:solidFill>
                  <a:srgbClr val="052049"/>
                </a:solidFill>
                <a:latin typeface="Arial" panose="020B0604020202020204" pitchFamily="34" charset="0"/>
                <a:cs typeface="Arial" panose="020B0604020202020204" pitchFamily="34" charset="0"/>
              </a:rPr>
              <a:t>.</a:t>
            </a:r>
          </a:p>
          <a:p>
            <a:pPr marL="0" indent="0">
              <a:buNone/>
            </a:pPr>
            <a:r>
              <a:rPr lang="en-US" dirty="0" err="1">
                <a:latin typeface="Arial" panose="020B0604020202020204" pitchFamily="34" charset="0"/>
                <a:cs typeface="Arial" panose="020B0604020202020204" pitchFamily="34" charset="0"/>
              </a:rPr>
              <a:t>Shirazi</a:t>
            </a:r>
            <a:r>
              <a:rPr lang="en-US" dirty="0">
                <a:latin typeface="Arial" panose="020B0604020202020204" pitchFamily="34" charset="0"/>
                <a:cs typeface="Arial" panose="020B0604020202020204" pitchFamily="34" charset="0"/>
              </a:rPr>
              <a:t>, M., Bloom, J., </a:t>
            </a:r>
            <a:r>
              <a:rPr lang="en-US" dirty="0" err="1">
                <a:latin typeface="Arial" panose="020B0604020202020204" pitchFamily="34" charset="0"/>
                <a:cs typeface="Arial" panose="020B0604020202020204" pitchFamily="34" charset="0"/>
              </a:rPr>
              <a:t>Shirazi</a:t>
            </a:r>
            <a:r>
              <a:rPr lang="en-US" dirty="0">
                <a:latin typeface="Arial" panose="020B0604020202020204" pitchFamily="34" charset="0"/>
                <a:cs typeface="Arial" panose="020B0604020202020204" pitchFamily="34" charset="0"/>
              </a:rPr>
              <a:t>, A., &amp; </a:t>
            </a:r>
            <a:r>
              <a:rPr lang="en-US" dirty="0" err="1">
                <a:latin typeface="Arial" panose="020B0604020202020204" pitchFamily="34" charset="0"/>
                <a:cs typeface="Arial" panose="020B0604020202020204" pitchFamily="34" charset="0"/>
              </a:rPr>
              <a:t>Popal</a:t>
            </a:r>
            <a:r>
              <a:rPr lang="en-US" dirty="0">
                <a:latin typeface="Arial" panose="020B0604020202020204" pitchFamily="34" charset="0"/>
                <a:cs typeface="Arial" panose="020B0604020202020204" pitchFamily="34" charset="0"/>
              </a:rPr>
              <a:t>, R. (2013). Afghan immigrant women's knowledge and behaviors around breast cancer screening. Psycho-Oncology, 22(8), 1705-1717.</a:t>
            </a:r>
          </a:p>
          <a:p>
            <a:pPr marL="0" indent="0">
              <a:buNone/>
            </a:pPr>
            <a:r>
              <a:rPr lang="en-US" dirty="0">
                <a:latin typeface="Arial" panose="020B0604020202020204" pitchFamily="34" charset="0"/>
                <a:cs typeface="Arial" panose="020B0604020202020204" pitchFamily="34" charset="0"/>
              </a:rPr>
              <a:t>Thiel de Bocanegra H, Carter-</a:t>
            </a:r>
            <a:r>
              <a:rPr lang="en-US" dirty="0" err="1">
                <a:latin typeface="Arial" panose="020B0604020202020204" pitchFamily="34" charset="0"/>
                <a:cs typeface="Arial" panose="020B0604020202020204" pitchFamily="34" charset="0"/>
              </a:rPr>
              <a:t>Pokras</a:t>
            </a:r>
            <a:r>
              <a:rPr lang="en-US" dirty="0">
                <a:latin typeface="Arial" panose="020B0604020202020204" pitchFamily="34" charset="0"/>
                <a:cs typeface="Arial" panose="020B0604020202020204" pitchFamily="34" charset="0"/>
              </a:rPr>
              <a:t> O, </a:t>
            </a:r>
            <a:r>
              <a:rPr lang="en-US" dirty="0" err="1">
                <a:latin typeface="Arial" panose="020B0604020202020204" pitchFamily="34" charset="0"/>
                <a:cs typeface="Arial" panose="020B0604020202020204" pitchFamily="34" charset="0"/>
              </a:rPr>
              <a:t>Ingleby</a:t>
            </a:r>
            <a:r>
              <a:rPr lang="en-US" dirty="0">
                <a:latin typeface="Arial" panose="020B0604020202020204" pitchFamily="34" charset="0"/>
                <a:cs typeface="Arial" panose="020B0604020202020204" pitchFamily="34" charset="0"/>
              </a:rPr>
              <a:t> JD, </a:t>
            </a:r>
            <a:r>
              <a:rPr lang="en-US" dirty="0" err="1">
                <a:latin typeface="Arial" panose="020B0604020202020204" pitchFamily="34" charset="0"/>
                <a:cs typeface="Arial" panose="020B0604020202020204" pitchFamily="34" charset="0"/>
              </a:rPr>
              <a:t>Pottie</a:t>
            </a:r>
            <a:r>
              <a:rPr lang="en-US" dirty="0">
                <a:latin typeface="Arial" panose="020B0604020202020204" pitchFamily="34" charset="0"/>
                <a:cs typeface="Arial" panose="020B0604020202020204" pitchFamily="34" charset="0"/>
              </a:rPr>
              <a:t> K, </a:t>
            </a:r>
            <a:r>
              <a:rPr lang="en-US" dirty="0" err="1">
                <a:latin typeface="Arial" panose="020B0604020202020204" pitchFamily="34" charset="0"/>
                <a:cs typeface="Arial" panose="020B0604020202020204" pitchFamily="34" charset="0"/>
              </a:rPr>
              <a:t>Tchangalova</a:t>
            </a:r>
            <a:r>
              <a:rPr lang="en-US" dirty="0">
                <a:latin typeface="Arial" panose="020B0604020202020204" pitchFamily="34" charset="0"/>
                <a:cs typeface="Arial" panose="020B0604020202020204" pitchFamily="34" charset="0"/>
              </a:rPr>
              <a:t> N, Allen SI, Smith-</a:t>
            </a:r>
            <a:r>
              <a:rPr lang="en-US" dirty="0" err="1">
                <a:latin typeface="Arial" panose="020B0604020202020204" pitchFamily="34" charset="0"/>
                <a:cs typeface="Arial" panose="020B0604020202020204" pitchFamily="34" charset="0"/>
              </a:rPr>
              <a:t>Gagen</a:t>
            </a:r>
            <a:r>
              <a:rPr lang="en-US" dirty="0">
                <a:latin typeface="Arial" panose="020B0604020202020204" pitchFamily="34" charset="0"/>
                <a:cs typeface="Arial" panose="020B0604020202020204" pitchFamily="34" charset="0"/>
              </a:rPr>
              <a:t> J, Hidalgo B. Addressing refugee health through evidence-based policies: a case study. Annals of Epidemiology 28 (2018) 411-419 </a:t>
            </a:r>
          </a:p>
          <a:p>
            <a:pPr marL="0" indent="0">
              <a:buNone/>
            </a:pPr>
            <a:r>
              <a:rPr lang="en-US" dirty="0">
                <a:latin typeface="Arial" panose="020B0604020202020204" pitchFamily="34" charset="0"/>
                <a:cs typeface="Arial" panose="020B0604020202020204" pitchFamily="34" charset="0"/>
              </a:rPr>
              <a:t>Thiel de Bocanegra H, Kenny J, </a:t>
            </a:r>
            <a:r>
              <a:rPr lang="en-US" dirty="0" err="1">
                <a:latin typeface="Arial" panose="020B0604020202020204" pitchFamily="34" charset="0"/>
                <a:cs typeface="Arial" panose="020B0604020202020204" pitchFamily="34" charset="0"/>
              </a:rPr>
              <a:t>Sayler</a:t>
            </a:r>
            <a:r>
              <a:rPr lang="en-US" dirty="0">
                <a:latin typeface="Arial" panose="020B0604020202020204" pitchFamily="34" charset="0"/>
                <a:cs typeface="Arial" panose="020B0604020202020204" pitchFamily="34" charset="0"/>
              </a:rPr>
              <a:t> K, </a:t>
            </a:r>
            <a:r>
              <a:rPr lang="en-US" dirty="0" err="1">
                <a:latin typeface="Arial" panose="020B0604020202020204" pitchFamily="34" charset="0"/>
                <a:cs typeface="Arial" panose="020B0604020202020204" pitchFamily="34" charset="0"/>
              </a:rPr>
              <a:t>Turocy</a:t>
            </a:r>
            <a:r>
              <a:rPr lang="en-US" dirty="0">
                <a:latin typeface="Arial" panose="020B0604020202020204" pitchFamily="34" charset="0"/>
                <a:cs typeface="Arial" panose="020B0604020202020204" pitchFamily="34" charset="0"/>
              </a:rPr>
              <a:t> M, </a:t>
            </a:r>
            <a:r>
              <a:rPr lang="en-US" dirty="0" err="1">
                <a:latin typeface="Arial" panose="020B0604020202020204" pitchFamily="34" charset="0"/>
                <a:cs typeface="Arial" panose="020B0604020202020204" pitchFamily="34" charset="0"/>
              </a:rPr>
              <a:t>Ladella</a:t>
            </a:r>
            <a:r>
              <a:rPr lang="en-US" dirty="0">
                <a:latin typeface="Arial" panose="020B0604020202020204" pitchFamily="34" charset="0"/>
                <a:cs typeface="Arial" panose="020B0604020202020204" pitchFamily="34" charset="0"/>
              </a:rPr>
              <a:t> S. Experiences with Prenatal and Postpartum Contraceptive Services among Women with a Preterm Birth. </a:t>
            </a:r>
            <a:r>
              <a:rPr lang="en-US" dirty="0" err="1">
                <a:latin typeface="Arial" panose="020B0604020202020204" pitchFamily="34" charset="0"/>
                <a:cs typeface="Arial" panose="020B0604020202020204" pitchFamily="34" charset="0"/>
              </a:rPr>
              <a:t>Womens</a:t>
            </a:r>
            <a:r>
              <a:rPr lang="en-US" dirty="0">
                <a:latin typeface="Arial" panose="020B0604020202020204" pitchFamily="34" charset="0"/>
                <a:cs typeface="Arial" panose="020B0604020202020204" pitchFamily="34" charset="0"/>
              </a:rPr>
              <a:t> Health Issues. 2019 Dec 16. </a:t>
            </a:r>
          </a:p>
          <a:p>
            <a:pPr marL="0" indent="0">
              <a:buNone/>
            </a:pPr>
            <a:r>
              <a:rPr lang="en-US" dirty="0">
                <a:latin typeface="Arial" panose="020B0604020202020204" pitchFamily="34" charset="0"/>
                <a:cs typeface="Arial" panose="020B0604020202020204" pitchFamily="34" charset="0"/>
              </a:rPr>
              <a:t>Van </a:t>
            </a:r>
            <a:r>
              <a:rPr lang="en-US" dirty="0" err="1">
                <a:latin typeface="Arial" panose="020B0604020202020204" pitchFamily="34" charset="0"/>
                <a:cs typeface="Arial" panose="020B0604020202020204" pitchFamily="34" charset="0"/>
              </a:rPr>
              <a:t>Egmond</a:t>
            </a:r>
            <a:r>
              <a:rPr lang="en-US" dirty="0">
                <a:latin typeface="Arial" panose="020B0604020202020204" pitchFamily="34" charset="0"/>
                <a:cs typeface="Arial" panose="020B0604020202020204" pitchFamily="34" charset="0"/>
              </a:rPr>
              <a:t> K, </a:t>
            </a:r>
            <a:r>
              <a:rPr lang="en-US" dirty="0" err="1">
                <a:latin typeface="Arial" panose="020B0604020202020204" pitchFamily="34" charset="0"/>
                <a:cs typeface="Arial" panose="020B0604020202020204" pitchFamily="34" charset="0"/>
              </a:rPr>
              <a:t>Naeem</a:t>
            </a:r>
            <a:r>
              <a:rPr lang="en-US" dirty="0">
                <a:latin typeface="Arial" panose="020B0604020202020204" pitchFamily="34" charset="0"/>
                <a:cs typeface="Arial" panose="020B0604020202020204" pitchFamily="34" charset="0"/>
              </a:rPr>
              <a:t> AJ, </a:t>
            </a:r>
            <a:r>
              <a:rPr lang="en-US" dirty="0" err="1">
                <a:latin typeface="Arial" panose="020B0604020202020204" pitchFamily="34" charset="0"/>
                <a:cs typeface="Arial" panose="020B0604020202020204" pitchFamily="34" charset="0"/>
              </a:rPr>
              <a:t>Verstraelen</a:t>
            </a:r>
            <a:r>
              <a:rPr lang="en-US" dirty="0">
                <a:latin typeface="Arial" panose="020B0604020202020204" pitchFamily="34" charset="0"/>
                <a:cs typeface="Arial" panose="020B0604020202020204" pitchFamily="34" charset="0"/>
              </a:rPr>
              <a:t> H, et al. Reproductive health in Afghanistan: results of a knowledge, attitudes and practices survey among Afghan women in Kabul. </a:t>
            </a:r>
            <a:r>
              <a:rPr lang="en-US" i="1" dirty="0">
                <a:latin typeface="Arial" panose="020B0604020202020204" pitchFamily="34" charset="0"/>
                <a:cs typeface="Arial" panose="020B0604020202020204" pitchFamily="34" charset="0"/>
              </a:rPr>
              <a:t>Disasters</a:t>
            </a:r>
            <a:r>
              <a:rPr lang="en-US" dirty="0">
                <a:latin typeface="Arial" panose="020B0604020202020204" pitchFamily="34" charset="0"/>
                <a:cs typeface="Arial" panose="020B0604020202020204" pitchFamily="34" charset="0"/>
              </a:rPr>
              <a:t>. 2004;28(3):269-282</a:t>
            </a:r>
          </a:p>
          <a:p>
            <a:pPr marL="0" indent="0">
              <a:lnSpc>
                <a:spcPct val="120000"/>
              </a:lnSpc>
              <a:buNone/>
            </a:pPr>
            <a:r>
              <a:rPr lang="en-US" dirty="0">
                <a:latin typeface="Arial" panose="020B0604020202020204" pitchFamily="34" charset="0"/>
                <a:cs typeface="Arial" panose="020B0604020202020204" pitchFamily="34" charset="0"/>
              </a:rPr>
              <a:t>World Health Organization, Global Health Observatory county vies, Afghanistan statistics summary (2002-present).</a:t>
            </a:r>
            <a:r>
              <a:rPr lang="en-US" dirty="0">
                <a:latin typeface="Arial" panose="020B0604020202020204" pitchFamily="34" charset="0"/>
                <a:cs typeface="Arial" panose="020B0604020202020204" pitchFamily="34" charset="0"/>
                <a:hlinkClick r:id="rId5"/>
              </a:rPr>
              <a:t>http://apps.who.int/gho/data/node.country.country-AFG?lang=en</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solidFill>
                <a:srgbClr val="052049"/>
              </a:solidFill>
              <a:latin typeface="Arial"/>
            </a:endParaRPr>
          </a:p>
          <a:p>
            <a:pPr marL="0" indent="0">
              <a:buNone/>
            </a:pPr>
            <a:endParaRPr lang="en-US" dirty="0">
              <a:solidFill>
                <a:srgbClr val="052049"/>
              </a:solidFill>
              <a:latin typeface="Arial"/>
            </a:endParaRPr>
          </a:p>
          <a:p>
            <a:pPr marL="0" indent="0">
              <a:buNone/>
            </a:pPr>
            <a:endParaRPr lang="en-US" dirty="0">
              <a:solidFill>
                <a:srgbClr val="052049"/>
              </a:solidFill>
              <a:latin typeface="Arial"/>
            </a:endParaRP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0019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p:cNvGraphicFramePr>
            <a:graphicFrameLocks noGrp="1"/>
          </p:cNvGraphicFramePr>
          <p:nvPr>
            <p:extLst>
              <p:ext uri="{D42A27DB-BD31-4B8C-83A1-F6EECF244321}">
                <p14:modId xmlns:p14="http://schemas.microsoft.com/office/powerpoint/2010/main" val="1356197447"/>
              </p:ext>
            </p:extLst>
          </p:nvPr>
        </p:nvGraphicFramePr>
        <p:xfrm>
          <a:off x="0" y="0"/>
          <a:ext cx="9144000" cy="6807206"/>
        </p:xfrm>
        <a:graphic>
          <a:graphicData uri="http://schemas.openxmlformats.org/drawingml/2006/table">
            <a:tbl>
              <a:tblPr firstRow="1" bandRow="1">
                <a:tableStyleId>{5C22544A-7EE6-4342-B048-85BDC9FD1C3A}</a:tableStyleId>
              </a:tblPr>
              <a:tblGrid>
                <a:gridCol w="537883">
                  <a:extLst>
                    <a:ext uri="{9D8B030D-6E8A-4147-A177-3AD203B41FA5}">
                      <a16:colId xmlns:a16="http://schemas.microsoft.com/office/drawing/2014/main" val="20000"/>
                    </a:ext>
                  </a:extLst>
                </a:gridCol>
                <a:gridCol w="2205317">
                  <a:extLst>
                    <a:ext uri="{9D8B030D-6E8A-4147-A177-3AD203B41FA5}">
                      <a16:colId xmlns:a16="http://schemas.microsoft.com/office/drawing/2014/main" val="20001"/>
                    </a:ext>
                  </a:extLst>
                </a:gridCol>
                <a:gridCol w="6400800">
                  <a:extLst>
                    <a:ext uri="{9D8B030D-6E8A-4147-A177-3AD203B41FA5}">
                      <a16:colId xmlns:a16="http://schemas.microsoft.com/office/drawing/2014/main" val="20002"/>
                    </a:ext>
                  </a:extLst>
                </a:gridCol>
              </a:tblGrid>
              <a:tr h="152400">
                <a:tc>
                  <a:txBody>
                    <a:bodyPr/>
                    <a:lstStyle/>
                    <a:p>
                      <a:pPr algn="ctr"/>
                      <a:endParaRPr lang="nl-NL" sz="2400" dirty="0"/>
                    </a:p>
                  </a:txBody>
                  <a:tcPr/>
                </a:tc>
                <a:tc>
                  <a:txBody>
                    <a:bodyPr/>
                    <a:lstStyle/>
                    <a:p>
                      <a:pPr algn="ctr"/>
                      <a:r>
                        <a:rPr lang="nl-NL" sz="3200" dirty="0"/>
                        <a:t>Stage</a:t>
                      </a:r>
                    </a:p>
                  </a:txBody>
                  <a:tcPr/>
                </a:tc>
                <a:tc>
                  <a:txBody>
                    <a:bodyPr/>
                    <a:lstStyle/>
                    <a:p>
                      <a:pPr algn="ctr"/>
                      <a:r>
                        <a:rPr lang="nl-NL" sz="3200" dirty="0"/>
                        <a:t>Health threats</a:t>
                      </a:r>
                    </a:p>
                  </a:txBody>
                  <a:tcPr/>
                </a:tc>
                <a:extLst>
                  <a:ext uri="{0D108BD9-81ED-4DB2-BD59-A6C34878D82A}">
                    <a16:rowId xmlns:a16="http://schemas.microsoft.com/office/drawing/2014/main" val="10000"/>
                  </a:ext>
                </a:extLst>
              </a:tr>
              <a:tr h="1379243">
                <a:tc>
                  <a:txBody>
                    <a:bodyPr/>
                    <a:lstStyle/>
                    <a:p>
                      <a:r>
                        <a:rPr lang="nl-NL" sz="2400" dirty="0"/>
                        <a:t>1</a:t>
                      </a:r>
                    </a:p>
                  </a:txBody>
                  <a:tcPr/>
                </a:tc>
                <a:tc>
                  <a:txBody>
                    <a:bodyPr/>
                    <a:lstStyle/>
                    <a:p>
                      <a:r>
                        <a:rPr lang="en-US" sz="2400" noProof="0" dirty="0"/>
                        <a:t>Pre-conflict</a:t>
                      </a:r>
                    </a:p>
                  </a:txBody>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2000" kern="1200" noProof="0" dirty="0">
                          <a:solidFill>
                            <a:schemeClr val="dk1"/>
                          </a:solidFill>
                          <a:effectLst/>
                          <a:latin typeface="+mn-lt"/>
                          <a:ea typeface="+mn-ea"/>
                          <a:cs typeface="+mn-cs"/>
                        </a:rPr>
                        <a:t>Depend on the country in question, as well as on socioeconomic status, age, sex, etc.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noProof="0" dirty="0">
                          <a:solidFill>
                            <a:schemeClr val="dk1"/>
                          </a:solidFill>
                          <a:effectLst/>
                          <a:latin typeface="+mn-lt"/>
                          <a:ea typeface="+mn-ea"/>
                          <a:cs typeface="+mn-cs"/>
                        </a:rPr>
                        <a:t>WIDE</a:t>
                      </a:r>
                      <a:r>
                        <a:rPr lang="en-US" sz="2000" kern="1200" baseline="0" noProof="0" dirty="0">
                          <a:solidFill>
                            <a:schemeClr val="dk1"/>
                          </a:solidFill>
                          <a:effectLst/>
                          <a:latin typeface="+mn-lt"/>
                          <a:ea typeface="+mn-ea"/>
                          <a:cs typeface="+mn-cs"/>
                        </a:rPr>
                        <a:t> VARIATIONS both within and between countries</a:t>
                      </a:r>
                      <a:endParaRPr lang="en-US" sz="2000" noProof="0" dirty="0"/>
                    </a:p>
                  </a:txBody>
                  <a:tcPr/>
                </a:tc>
                <a:extLst>
                  <a:ext uri="{0D108BD9-81ED-4DB2-BD59-A6C34878D82A}">
                    <a16:rowId xmlns:a16="http://schemas.microsoft.com/office/drawing/2014/main" val="10001"/>
                  </a:ext>
                </a:extLst>
              </a:tr>
              <a:tr h="1068899">
                <a:tc>
                  <a:txBody>
                    <a:bodyPr/>
                    <a:lstStyle/>
                    <a:p>
                      <a:r>
                        <a:rPr lang="nl-NL" sz="2400" dirty="0"/>
                        <a:t>2</a:t>
                      </a:r>
                    </a:p>
                  </a:txBody>
                  <a:tcPr/>
                </a:tc>
                <a:tc>
                  <a:txBody>
                    <a:bodyPr/>
                    <a:lstStyle/>
                    <a:p>
                      <a:r>
                        <a:rPr lang="en-US" sz="2400" noProof="0" dirty="0"/>
                        <a:t>Conflict</a:t>
                      </a:r>
                    </a:p>
                  </a:txBody>
                  <a:tcPr/>
                </a:tc>
                <a:tc>
                  <a:txBody>
                    <a:bodyPr/>
                    <a:lstStyle/>
                    <a:p>
                      <a:r>
                        <a:rPr lang="en-US" sz="2000" kern="1200" noProof="0" dirty="0">
                          <a:solidFill>
                            <a:schemeClr val="dk1"/>
                          </a:solidFill>
                          <a:effectLst/>
                          <a:latin typeface="+mn-lt"/>
                          <a:ea typeface="+mn-ea"/>
                          <a:cs typeface="+mn-cs"/>
                        </a:rPr>
                        <a:t>Physical violence (including torture); deprivation of physical, mental and social needs; separation, loss, traumatic events</a:t>
                      </a:r>
                      <a:endParaRPr lang="en-US" sz="2000" noProof="0" dirty="0"/>
                    </a:p>
                  </a:txBody>
                  <a:tcPr/>
                </a:tc>
                <a:extLst>
                  <a:ext uri="{0D108BD9-81ED-4DB2-BD59-A6C34878D82A}">
                    <a16:rowId xmlns:a16="http://schemas.microsoft.com/office/drawing/2014/main" val="10002"/>
                  </a:ext>
                </a:extLst>
              </a:tr>
              <a:tr h="1392808">
                <a:tc>
                  <a:txBody>
                    <a:bodyPr/>
                    <a:lstStyle/>
                    <a:p>
                      <a:r>
                        <a:rPr lang="nl-NL" sz="2400" dirty="0"/>
                        <a:t>3</a:t>
                      </a:r>
                    </a:p>
                  </a:txBody>
                  <a:tcPr/>
                </a:tc>
                <a:tc>
                  <a:txBody>
                    <a:bodyPr/>
                    <a:lstStyle/>
                    <a:p>
                      <a:r>
                        <a:rPr lang="en-US" sz="2400" noProof="0" dirty="0"/>
                        <a:t>Flight</a:t>
                      </a:r>
                    </a:p>
                  </a:txBody>
                  <a:tcPr/>
                </a:tc>
                <a:tc>
                  <a:txBody>
                    <a:bodyPr/>
                    <a:lstStyle/>
                    <a:p>
                      <a:r>
                        <a:rPr lang="en-US" sz="2000" kern="1200" noProof="0" dirty="0">
                          <a:solidFill>
                            <a:schemeClr val="dk1"/>
                          </a:solidFill>
                          <a:effectLst/>
                          <a:latin typeface="+mn-lt"/>
                          <a:ea typeface="+mn-ea"/>
                          <a:cs typeface="+mn-cs"/>
                        </a:rPr>
                        <a:t>Immigration</a:t>
                      </a:r>
                      <a:r>
                        <a:rPr lang="en-US" sz="2000" kern="1200" baseline="0" noProof="0" dirty="0">
                          <a:solidFill>
                            <a:schemeClr val="dk1"/>
                          </a:solidFill>
                          <a:effectLst/>
                          <a:latin typeface="+mn-lt"/>
                          <a:ea typeface="+mn-ea"/>
                          <a:cs typeface="+mn-cs"/>
                        </a:rPr>
                        <a:t> policies of destination countries increasingly expose would-be asylum seekers to severe threats, including exploitation, violence and death by drowning, hunger or thirst</a:t>
                      </a:r>
                      <a:endParaRPr lang="en-US" sz="2000" noProof="0" dirty="0"/>
                    </a:p>
                  </a:txBody>
                  <a:tcPr/>
                </a:tc>
                <a:extLst>
                  <a:ext uri="{0D108BD9-81ED-4DB2-BD59-A6C34878D82A}">
                    <a16:rowId xmlns:a16="http://schemas.microsoft.com/office/drawing/2014/main" val="10003"/>
                  </a:ext>
                </a:extLst>
              </a:tr>
              <a:tr h="1068899">
                <a:tc>
                  <a:txBody>
                    <a:bodyPr/>
                    <a:lstStyle/>
                    <a:p>
                      <a:r>
                        <a:rPr lang="nl-NL" sz="2400" dirty="0"/>
                        <a:t>4</a:t>
                      </a:r>
                    </a:p>
                  </a:txBody>
                  <a:tcPr/>
                </a:tc>
                <a:tc>
                  <a:txBody>
                    <a:bodyPr/>
                    <a:lstStyle/>
                    <a:p>
                      <a:r>
                        <a:rPr lang="en-US" sz="2400" noProof="0" dirty="0"/>
                        <a:t>Shelter</a:t>
                      </a:r>
                    </a:p>
                  </a:txBody>
                  <a:tcPr/>
                </a:tc>
                <a:tc>
                  <a:txBody>
                    <a:bodyPr/>
                    <a:lstStyle/>
                    <a:p>
                      <a:r>
                        <a:rPr lang="en-US" sz="2000" kern="1200" noProof="0" dirty="0">
                          <a:solidFill>
                            <a:schemeClr val="dk1"/>
                          </a:solidFill>
                          <a:effectLst/>
                          <a:latin typeface="+mn-lt"/>
                          <a:ea typeface="+mn-ea"/>
                          <a:cs typeface="+mn-cs"/>
                        </a:rPr>
                        <a:t>Can be in neighboring region</a:t>
                      </a:r>
                      <a:r>
                        <a:rPr lang="en-US" sz="2000" kern="1200" baseline="0" noProof="0" dirty="0">
                          <a:solidFill>
                            <a:schemeClr val="dk1"/>
                          </a:solidFill>
                          <a:effectLst/>
                          <a:latin typeface="+mn-lt"/>
                          <a:ea typeface="+mn-ea"/>
                          <a:cs typeface="+mn-cs"/>
                        </a:rPr>
                        <a:t> or high-income country,  pending legal assessment. Risk of poor conditions, prolonged inactivity</a:t>
                      </a:r>
                      <a:endParaRPr lang="en-US" sz="2000" noProof="0" dirty="0"/>
                    </a:p>
                  </a:txBody>
                  <a:tcPr/>
                </a:tc>
                <a:extLst>
                  <a:ext uri="{0D108BD9-81ED-4DB2-BD59-A6C34878D82A}">
                    <a16:rowId xmlns:a16="http://schemas.microsoft.com/office/drawing/2014/main" val="10004"/>
                  </a:ext>
                </a:extLst>
              </a:tr>
              <a:tr h="974741">
                <a:tc>
                  <a:txBody>
                    <a:bodyPr/>
                    <a:lstStyle/>
                    <a:p>
                      <a:r>
                        <a:rPr lang="nl-NL" sz="2400" dirty="0"/>
                        <a:t>5</a:t>
                      </a:r>
                    </a:p>
                  </a:txBody>
                  <a:tcPr/>
                </a:tc>
                <a:tc>
                  <a:txBody>
                    <a:bodyPr/>
                    <a:lstStyle/>
                    <a:p>
                      <a:r>
                        <a:rPr lang="en-US" sz="2400" noProof="0" dirty="0"/>
                        <a:t>Resettlement</a:t>
                      </a:r>
                    </a:p>
                  </a:txBody>
                  <a:tcPr/>
                </a:tc>
                <a:tc>
                  <a:txBody>
                    <a:bodyPr/>
                    <a:lstStyle/>
                    <a:p>
                      <a:r>
                        <a:rPr lang="en-US" sz="2000" noProof="0" dirty="0"/>
                        <a:t>Poor access to health services, unfavorable position in society, discrimin</a:t>
                      </a:r>
                      <a:r>
                        <a:rPr lang="en-US" sz="2000" baseline="0" noProof="0" dirty="0"/>
                        <a:t>ation and marginalization. Difficulties in attaining economic self-sufficiency </a:t>
                      </a:r>
                      <a:endParaRPr lang="en-US" sz="2000" noProof="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54496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319349" y="968804"/>
            <a:ext cx="5630091" cy="5752216"/>
          </a:xfrm>
          <a:prstGeom prst="rect">
            <a:avLst/>
          </a:prstGeom>
        </p:spPr>
      </p:pic>
      <p:sp>
        <p:nvSpPr>
          <p:cNvPr id="5" name="Title 4"/>
          <p:cNvSpPr>
            <a:spLocks noGrp="1"/>
          </p:cNvSpPr>
          <p:nvPr>
            <p:ph type="title"/>
          </p:nvPr>
        </p:nvSpPr>
        <p:spPr>
          <a:xfrm>
            <a:off x="1" y="157072"/>
            <a:ext cx="8203474" cy="1143000"/>
          </a:xfrm>
        </p:spPr>
        <p:txBody>
          <a:bodyPr/>
          <a:lstStyle/>
          <a:p>
            <a:pPr algn="r"/>
            <a:r>
              <a:rPr lang="en-US" sz="2800" b="1" dirty="0">
                <a:latin typeface="PT Sans"/>
                <a:cs typeface="PT Sans"/>
              </a:rPr>
              <a:t>Pathways to Safety for Victims of Persecution or Organized Violence</a:t>
            </a:r>
          </a:p>
        </p:txBody>
      </p:sp>
    </p:spTree>
    <p:extLst>
      <p:ext uri="{BB962C8B-B14F-4D97-AF65-F5344CB8AC3E}">
        <p14:creationId xmlns:p14="http://schemas.microsoft.com/office/powerpoint/2010/main" val="447367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Assistance to refugees after arrival </a:t>
            </a:r>
            <a:endParaRPr lang="en-US" dirty="0"/>
          </a:p>
        </p:txBody>
      </p:sp>
      <p:sp>
        <p:nvSpPr>
          <p:cNvPr id="3" name="Content Placeholder 2"/>
          <p:cNvSpPr>
            <a:spLocks noGrp="1"/>
          </p:cNvSpPr>
          <p:nvPr>
            <p:ph idx="1"/>
          </p:nvPr>
        </p:nvSpPr>
        <p:spPr>
          <a:xfrm>
            <a:off x="1942415" y="1905000"/>
            <a:ext cx="6591985" cy="4495800"/>
          </a:xfrm>
        </p:spPr>
        <p:txBody>
          <a:bodyPr>
            <a:normAutofit/>
          </a:bodyPr>
          <a:lstStyle/>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Specific date of entry</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Standardized health exam at entry to US</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Support from resettlement agencies to integrate, including “cultural orientation” and Medicaid enrollment assistance (90 days) </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Eligible for Medicaid for at least eight months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Assistance for asylum seekers varies by state</a:t>
            </a:r>
          </a:p>
          <a:p>
            <a:pPr marL="0" indent="0">
              <a:buNone/>
            </a:pPr>
            <a:endParaRPr lang="en-US" dirty="0"/>
          </a:p>
        </p:txBody>
      </p:sp>
    </p:spTree>
    <p:extLst>
      <p:ext uri="{BB962C8B-B14F-4D97-AF65-F5344CB8AC3E}">
        <p14:creationId xmlns:p14="http://schemas.microsoft.com/office/powerpoint/2010/main" val="2943485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131903"/>
            <a:ext cx="8686800" cy="1163497"/>
          </a:xfrm>
          <a:prstGeom prst="rect">
            <a:avLst/>
          </a:prstGeom>
        </p:spPr>
        <p:txBody>
          <a:bodyPr vert="horz" wrap="square" lIns="0" tIns="481685" rIns="0" bIns="0" rtlCol="0">
            <a:spAutoFit/>
          </a:bodyPr>
          <a:lstStyle/>
          <a:p>
            <a:pPr marL="2440940">
              <a:lnSpc>
                <a:spcPct val="100000"/>
              </a:lnSpc>
            </a:pPr>
            <a:r>
              <a:rPr sz="4400" b="1" i="1" dirty="0">
                <a:solidFill>
                  <a:schemeClr val="accent1">
                    <a:lumMod val="75000"/>
                  </a:schemeClr>
                </a:solidFill>
                <a:latin typeface="Calibri"/>
                <a:cs typeface="Calibri"/>
              </a:rPr>
              <a:t>U.</a:t>
            </a:r>
            <a:r>
              <a:rPr sz="4400" b="1" i="1" spc="5" dirty="0">
                <a:solidFill>
                  <a:schemeClr val="accent1">
                    <a:lumMod val="75000"/>
                  </a:schemeClr>
                </a:solidFill>
                <a:latin typeface="Calibri"/>
                <a:cs typeface="Calibri"/>
              </a:rPr>
              <a:t>S</a:t>
            </a:r>
            <a:r>
              <a:rPr sz="4400" b="1" i="1" dirty="0">
                <a:solidFill>
                  <a:schemeClr val="accent1">
                    <a:lumMod val="75000"/>
                  </a:schemeClr>
                </a:solidFill>
                <a:latin typeface="Calibri"/>
                <a:cs typeface="Calibri"/>
              </a:rPr>
              <a:t>. Ref</a:t>
            </a:r>
            <a:r>
              <a:rPr sz="4400" b="1" i="1" spc="5" dirty="0">
                <a:solidFill>
                  <a:schemeClr val="accent1">
                    <a:lumMod val="75000"/>
                  </a:schemeClr>
                </a:solidFill>
                <a:latin typeface="Calibri"/>
                <a:cs typeface="Calibri"/>
              </a:rPr>
              <a:t>u</a:t>
            </a:r>
            <a:r>
              <a:rPr sz="4400" b="1" i="1" dirty="0">
                <a:solidFill>
                  <a:schemeClr val="accent1">
                    <a:lumMod val="75000"/>
                  </a:schemeClr>
                </a:solidFill>
                <a:latin typeface="Calibri"/>
                <a:cs typeface="Calibri"/>
              </a:rPr>
              <a:t>gee</a:t>
            </a:r>
            <a:r>
              <a:rPr sz="4400" b="1" i="1" spc="-5" dirty="0">
                <a:solidFill>
                  <a:schemeClr val="accent1">
                    <a:lumMod val="75000"/>
                  </a:schemeClr>
                </a:solidFill>
                <a:latin typeface="Calibri"/>
                <a:cs typeface="Calibri"/>
              </a:rPr>
              <a:t> </a:t>
            </a:r>
            <a:r>
              <a:rPr sz="4400" b="1" i="1" dirty="0">
                <a:solidFill>
                  <a:schemeClr val="accent1">
                    <a:lumMod val="75000"/>
                  </a:schemeClr>
                </a:solidFill>
                <a:latin typeface="Calibri"/>
                <a:cs typeface="Calibri"/>
              </a:rPr>
              <a:t>Admissi</a:t>
            </a:r>
            <a:r>
              <a:rPr sz="4400" b="1" i="1" spc="10" dirty="0">
                <a:solidFill>
                  <a:schemeClr val="accent1">
                    <a:lumMod val="75000"/>
                  </a:schemeClr>
                </a:solidFill>
                <a:latin typeface="Calibri"/>
                <a:cs typeface="Calibri"/>
              </a:rPr>
              <a:t>o</a:t>
            </a:r>
            <a:r>
              <a:rPr sz="4400" b="1" i="1" spc="-5" dirty="0">
                <a:solidFill>
                  <a:schemeClr val="accent1">
                    <a:lumMod val="75000"/>
                  </a:schemeClr>
                </a:solidFill>
                <a:latin typeface="Calibri"/>
                <a:cs typeface="Calibri"/>
              </a:rPr>
              <a:t>ns</a:t>
            </a:r>
            <a:endParaRPr sz="4400" dirty="0">
              <a:solidFill>
                <a:schemeClr val="accent1">
                  <a:lumMod val="75000"/>
                </a:schemeClr>
              </a:solidFill>
              <a:latin typeface="Calibri"/>
              <a:cs typeface="Calibri"/>
            </a:endParaRPr>
          </a:p>
        </p:txBody>
      </p:sp>
      <p:sp>
        <p:nvSpPr>
          <p:cNvPr id="3" name="object 3"/>
          <p:cNvSpPr txBox="1"/>
          <p:nvPr/>
        </p:nvSpPr>
        <p:spPr>
          <a:xfrm>
            <a:off x="609600" y="6255577"/>
            <a:ext cx="8375650" cy="430887"/>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0" normalizeH="0" baseline="0" noProof="0" dirty="0">
                <a:ln>
                  <a:noFill/>
                </a:ln>
                <a:solidFill>
                  <a:prstClr val="black"/>
                </a:solidFill>
                <a:effectLst/>
                <a:uLnTx/>
                <a:uFillTx/>
                <a:latin typeface="Arial"/>
                <a:ea typeface="+mn-ea"/>
                <a:cs typeface="Arial"/>
              </a:rPr>
              <a:t>US Refugee</a:t>
            </a:r>
            <a:r>
              <a:rPr kumimoji="0" sz="1400" b="0" i="0" u="none" strike="noStrike" kern="1200" cap="none" spc="-3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Pro</a:t>
            </a:r>
            <a:r>
              <a:rPr kumimoji="0" sz="1400" b="0" i="0" u="none" strike="noStrike" kern="1200" cap="none" spc="5" normalizeH="0" baseline="0" noProof="0" dirty="0">
                <a:ln>
                  <a:noFill/>
                </a:ln>
                <a:solidFill>
                  <a:prstClr val="black"/>
                </a:solidFill>
                <a:effectLst/>
                <a:uLnTx/>
                <a:uFillTx/>
                <a:latin typeface="Arial"/>
                <a:ea typeface="+mn-ea"/>
                <a:cs typeface="Arial"/>
              </a:rPr>
              <a:t>c</a:t>
            </a:r>
            <a:r>
              <a:rPr kumimoji="0" sz="1400" b="0" i="0" u="none" strike="noStrike" kern="1200" cap="none" spc="0" normalizeH="0" baseline="0" noProof="0" dirty="0">
                <a:ln>
                  <a:noFill/>
                </a:ln>
                <a:solidFill>
                  <a:prstClr val="black"/>
                </a:solidFill>
                <a:effectLst/>
                <a:uLnTx/>
                <a:uFillTx/>
                <a:latin typeface="Arial"/>
                <a:ea typeface="+mn-ea"/>
                <a:cs typeface="Arial"/>
              </a:rPr>
              <a:t>e</a:t>
            </a:r>
            <a:r>
              <a:rPr kumimoji="0" sz="1400" b="0" i="0" u="none" strike="noStrike" kern="1200" cap="none" spc="5" normalizeH="0" baseline="0" noProof="0" dirty="0">
                <a:ln>
                  <a:noFill/>
                </a:ln>
                <a:solidFill>
                  <a:prstClr val="black"/>
                </a:solidFill>
                <a:effectLst/>
                <a:uLnTx/>
                <a:uFillTx/>
                <a:latin typeface="Arial"/>
                <a:ea typeface="+mn-ea"/>
                <a:cs typeface="Arial"/>
              </a:rPr>
              <a:t>ss</a:t>
            </a:r>
            <a:r>
              <a:rPr kumimoji="0" sz="1400" b="0" i="0" u="none" strike="noStrike" kern="1200" cap="none" spc="0" normalizeH="0" baseline="0" noProof="0" dirty="0">
                <a:ln>
                  <a:noFill/>
                </a:ln>
                <a:solidFill>
                  <a:prstClr val="black"/>
                </a:solidFill>
                <a:effectLst/>
                <a:uLnTx/>
                <a:uFillTx/>
                <a:latin typeface="Arial"/>
                <a:ea typeface="+mn-ea"/>
                <a:cs typeface="Arial"/>
              </a:rPr>
              <a:t>i</a:t>
            </a:r>
            <a:r>
              <a:rPr kumimoji="0" sz="1400" b="0" i="0" u="none" strike="noStrike" kern="1200" cap="none" spc="-10" normalizeH="0" baseline="0" noProof="0" dirty="0">
                <a:ln>
                  <a:noFill/>
                </a:ln>
                <a:solidFill>
                  <a:prstClr val="black"/>
                </a:solidFill>
                <a:effectLst/>
                <a:uLnTx/>
                <a:uFillTx/>
                <a:latin typeface="Arial"/>
                <a:ea typeface="+mn-ea"/>
                <a:cs typeface="Arial"/>
              </a:rPr>
              <a:t>n</a:t>
            </a:r>
            <a:r>
              <a:rPr kumimoji="0" sz="1400" b="0" i="0" u="none" strike="noStrike" kern="1200" cap="none" spc="0" normalizeH="0" baseline="0" noProof="0" dirty="0">
                <a:ln>
                  <a:noFill/>
                </a:ln>
                <a:solidFill>
                  <a:prstClr val="black"/>
                </a:solidFill>
                <a:effectLst/>
                <a:uLnTx/>
                <a:uFillTx/>
                <a:latin typeface="Arial"/>
                <a:ea typeface="+mn-ea"/>
                <a:cs typeface="Arial"/>
              </a:rPr>
              <a:t>g</a:t>
            </a:r>
            <a:r>
              <a:rPr kumimoji="0" sz="1400" b="0" i="0" u="none" strike="noStrike" kern="1200" cap="none" spc="-4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Center</a:t>
            </a:r>
            <a:endParaRPr kumimoji="0" lang="en-US" sz="1400"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hlinkClick r:id="rId3"/>
              </a:rPr>
              <a:t>https://www.wrapsnet.org/documents/Graph%20Refugee%20Admissions%20FY2020_03_31.pdf</a:t>
            </a:r>
            <a:endParaRPr kumimoji="0" sz="1400" b="0" i="0" u="none" strike="noStrike" kern="1200" cap="none" spc="0" normalizeH="0" baseline="0" noProof="0" dirty="0">
              <a:ln>
                <a:noFill/>
              </a:ln>
              <a:solidFill>
                <a:prstClr val="black"/>
              </a:solidFill>
              <a:effectLst/>
              <a:uLnTx/>
              <a:uFillTx/>
              <a:latin typeface="Arial"/>
              <a:ea typeface="+mn-ea"/>
              <a:cs typeface="Arial"/>
            </a:endParaRPr>
          </a:p>
        </p:txBody>
      </p:sp>
      <p:graphicFrame>
        <p:nvGraphicFramePr>
          <p:cNvPr id="7" name="Chart 6">
            <a:extLst>
              <a:ext uri="{FF2B5EF4-FFF2-40B4-BE49-F238E27FC236}">
                <a16:creationId xmlns:a16="http://schemas.microsoft.com/office/drawing/2014/main" id="{522CFF88-42B1-4985-99AD-64003834AD62}"/>
              </a:ext>
            </a:extLst>
          </p:cNvPr>
          <p:cNvGraphicFramePr/>
          <p:nvPr>
            <p:extLst/>
          </p:nvPr>
        </p:nvGraphicFramePr>
        <p:xfrm>
          <a:off x="609600" y="1295400"/>
          <a:ext cx="8229600" cy="51843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1130514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20547" y="149298"/>
            <a:ext cx="8440546" cy="679673"/>
          </a:xfrm>
          <a:prstGeom prst="rect">
            <a:avLst/>
          </a:prstGeom>
        </p:spPr>
        <p:txBody>
          <a:bodyPr vert="horz" wrap="square" lIns="0" tIns="0" rIns="0" bIns="0" rtlCol="0">
            <a:spAutoFit/>
          </a:bodyPr>
          <a:lstStyle/>
          <a:p>
            <a:pPr marL="2670175" algn="ctr">
              <a:lnSpc>
                <a:spcPts val="5295"/>
              </a:lnSpc>
            </a:pPr>
            <a:r>
              <a:rPr sz="4650" b="1" i="1" spc="-165" dirty="0">
                <a:latin typeface="Old English Text MT"/>
                <a:cs typeface="Old English Text MT"/>
              </a:rPr>
              <a:t>Th</a:t>
            </a:r>
            <a:r>
              <a:rPr sz="4650" b="1" i="1" spc="-114" dirty="0">
                <a:latin typeface="Old English Text MT"/>
                <a:cs typeface="Old English Text MT"/>
              </a:rPr>
              <a:t>e</a:t>
            </a:r>
            <a:r>
              <a:rPr sz="4650" b="1" i="1" spc="-90" dirty="0">
                <a:latin typeface="Old English Text MT"/>
                <a:cs typeface="Old English Text MT"/>
              </a:rPr>
              <a:t> </a:t>
            </a:r>
            <a:r>
              <a:rPr sz="4650" b="1" i="1" spc="-275" dirty="0">
                <a:latin typeface="Old English Text MT"/>
                <a:cs typeface="Old English Text MT"/>
              </a:rPr>
              <a:t>N</a:t>
            </a:r>
            <a:r>
              <a:rPr sz="4650" b="1" i="1" spc="-150" dirty="0">
                <a:latin typeface="Old English Text MT"/>
                <a:cs typeface="Old English Text MT"/>
              </a:rPr>
              <a:t>ew</a:t>
            </a:r>
            <a:r>
              <a:rPr sz="4650" b="1" i="1" spc="-90" dirty="0">
                <a:latin typeface="Old English Text MT"/>
                <a:cs typeface="Old English Text MT"/>
              </a:rPr>
              <a:t> </a:t>
            </a:r>
            <a:r>
              <a:rPr sz="4650" b="1" i="1" spc="-165" dirty="0">
                <a:latin typeface="Old English Text MT"/>
                <a:cs typeface="Old English Text MT"/>
              </a:rPr>
              <a:t>Yo</a:t>
            </a:r>
            <a:r>
              <a:rPr sz="4650" b="1" i="1" spc="-125" dirty="0">
                <a:latin typeface="Old English Text MT"/>
                <a:cs typeface="Old English Text MT"/>
              </a:rPr>
              <a:t>rk</a:t>
            </a:r>
            <a:r>
              <a:rPr sz="4650" b="1" i="1" spc="-95" dirty="0">
                <a:latin typeface="Old English Text MT"/>
                <a:cs typeface="Old English Text MT"/>
              </a:rPr>
              <a:t> </a:t>
            </a:r>
            <a:r>
              <a:rPr sz="4650" b="1" i="1" spc="-215" dirty="0">
                <a:latin typeface="Old English Text MT"/>
                <a:cs typeface="Old English Text MT"/>
              </a:rPr>
              <a:t>T</a:t>
            </a:r>
            <a:r>
              <a:rPr sz="4650" b="1" i="1" spc="-80" dirty="0">
                <a:latin typeface="Old English Text MT"/>
                <a:cs typeface="Old English Text MT"/>
              </a:rPr>
              <a:t>i</a:t>
            </a:r>
            <a:r>
              <a:rPr sz="4650" b="1" i="1" spc="-185" dirty="0">
                <a:latin typeface="Old English Text MT"/>
                <a:cs typeface="Old English Text MT"/>
              </a:rPr>
              <a:t>m</a:t>
            </a:r>
            <a:r>
              <a:rPr sz="4650" b="1" i="1" spc="-120" dirty="0">
                <a:latin typeface="Old English Text MT"/>
                <a:cs typeface="Old English Text MT"/>
              </a:rPr>
              <a:t>es</a:t>
            </a:r>
            <a:endParaRPr sz="4650" dirty="0">
              <a:latin typeface="Old English Text MT"/>
              <a:cs typeface="Old English Text MT"/>
            </a:endParaRPr>
          </a:p>
        </p:txBody>
      </p:sp>
      <p:sp>
        <p:nvSpPr>
          <p:cNvPr id="4" name="object 4"/>
          <p:cNvSpPr/>
          <p:nvPr/>
        </p:nvSpPr>
        <p:spPr>
          <a:xfrm>
            <a:off x="1523999" y="2169484"/>
            <a:ext cx="6096000" cy="4088892"/>
          </a:xfrm>
          <a:prstGeom prst="rect">
            <a:avLst/>
          </a:prstGeom>
          <a:blipFill>
            <a:blip r:embed="rId3" cstate="print"/>
            <a:stretch>
              <a:fillRect/>
            </a:stretch>
          </a:blip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p:nvPr/>
        </p:nvSpPr>
        <p:spPr>
          <a:xfrm>
            <a:off x="1769743" y="983422"/>
            <a:ext cx="5604510" cy="1205458"/>
          </a:xfrm>
          <a:prstGeom prst="rect">
            <a:avLst/>
          </a:prstGeom>
        </p:spPr>
        <p:txBody>
          <a:bodyPr vert="horz" wrap="square" lIns="0" tIns="0" rIns="0" bIns="0" rtlCol="0">
            <a:spAutoFit/>
          </a:bodyPr>
          <a:lstStyle/>
          <a:p>
            <a:pPr marL="669290" marR="0" lvl="0" indent="0" algn="ctr" defTabSz="914400" rtl="0" eaLnBrk="1" fontAlgn="auto" latinLnBrk="0" hangingPunct="1">
              <a:lnSpc>
                <a:spcPct val="100000"/>
              </a:lnSpc>
              <a:spcBef>
                <a:spcPts val="0"/>
              </a:spcBef>
              <a:spcAft>
                <a:spcPts val="0"/>
              </a:spcAft>
              <a:buClrTx/>
              <a:buSzTx/>
              <a:buFontTx/>
              <a:buNone/>
              <a:tabLst/>
              <a:defRPr/>
            </a:pPr>
            <a:r>
              <a:rPr kumimoji="0" sz="1400" b="1" i="1" u="none" strike="noStrike" kern="1200" cap="none" spc="0" normalizeH="0" baseline="0" noProof="0" dirty="0" smtClean="0">
                <a:ln>
                  <a:noFill/>
                </a:ln>
                <a:solidFill>
                  <a:prstClr val="black"/>
                </a:solidFill>
                <a:effectLst/>
                <a:uLnTx/>
                <a:uFillTx/>
                <a:latin typeface="Arial"/>
                <a:ea typeface="+mn-ea"/>
                <a:cs typeface="Arial"/>
              </a:rPr>
              <a:t>Se</a:t>
            </a:r>
            <a:r>
              <a:rPr kumimoji="0" sz="1400" b="1" i="1" u="none" strike="noStrike" kern="1200" cap="none" spc="-10" normalizeH="0" baseline="0" noProof="0" dirty="0" smtClean="0">
                <a:ln>
                  <a:noFill/>
                </a:ln>
                <a:solidFill>
                  <a:prstClr val="black"/>
                </a:solidFill>
                <a:effectLst/>
                <a:uLnTx/>
                <a:uFillTx/>
                <a:latin typeface="Arial"/>
                <a:ea typeface="+mn-ea"/>
                <a:cs typeface="Arial"/>
              </a:rPr>
              <a:t>p</a:t>
            </a:r>
            <a:r>
              <a:rPr kumimoji="0" sz="1400" b="1" i="1" u="none" strike="noStrike" kern="1200" cap="none" spc="0" normalizeH="0" baseline="0" noProof="0" dirty="0" smtClean="0">
                <a:ln>
                  <a:noFill/>
                </a:ln>
                <a:solidFill>
                  <a:prstClr val="black"/>
                </a:solidFill>
                <a:effectLst/>
                <a:uLnTx/>
                <a:uFillTx/>
                <a:latin typeface="Arial"/>
                <a:ea typeface="+mn-ea"/>
                <a:cs typeface="Arial"/>
              </a:rPr>
              <a:t>t</a:t>
            </a:r>
            <a:r>
              <a:rPr kumimoji="0" sz="1400" b="1" i="1" u="none" strike="noStrike" kern="1200" cap="none" spc="-20" normalizeH="0" baseline="0" noProof="0" dirty="0" smtClean="0">
                <a:ln>
                  <a:noFill/>
                </a:ln>
                <a:solidFill>
                  <a:prstClr val="black"/>
                </a:solidFill>
                <a:effectLst/>
                <a:uLnTx/>
                <a:uFillTx/>
                <a:latin typeface="Arial"/>
                <a:ea typeface="+mn-ea"/>
                <a:cs typeface="Arial"/>
              </a:rPr>
              <a:t> </a:t>
            </a:r>
            <a:r>
              <a:rPr kumimoji="0" sz="1400" b="1" i="1" u="none" strike="noStrike" kern="1200" cap="none" spc="0" normalizeH="0" baseline="0" noProof="0" dirty="0" smtClean="0">
                <a:ln>
                  <a:noFill/>
                </a:ln>
                <a:solidFill>
                  <a:prstClr val="black"/>
                </a:solidFill>
                <a:effectLst/>
                <a:uLnTx/>
                <a:uFillTx/>
                <a:latin typeface="Arial"/>
                <a:ea typeface="+mn-ea"/>
                <a:cs typeface="Arial"/>
              </a:rPr>
              <a:t>17,</a:t>
            </a:r>
            <a:r>
              <a:rPr kumimoji="0" sz="1400" b="1" i="1" u="none" strike="noStrike" kern="1200" cap="none" spc="-15" normalizeH="0" baseline="0" noProof="0" dirty="0" smtClean="0">
                <a:ln>
                  <a:noFill/>
                </a:ln>
                <a:solidFill>
                  <a:prstClr val="black"/>
                </a:solidFill>
                <a:effectLst/>
                <a:uLnTx/>
                <a:uFillTx/>
                <a:latin typeface="Arial"/>
                <a:ea typeface="+mn-ea"/>
                <a:cs typeface="Arial"/>
              </a:rPr>
              <a:t> </a:t>
            </a:r>
            <a:r>
              <a:rPr kumimoji="0" sz="1400" b="1" i="1" u="none" strike="noStrike" kern="1200" cap="none" spc="0" normalizeH="0" baseline="0" noProof="0" dirty="0" smtClean="0">
                <a:ln>
                  <a:noFill/>
                </a:ln>
                <a:solidFill>
                  <a:prstClr val="black"/>
                </a:solidFill>
                <a:effectLst/>
                <a:uLnTx/>
                <a:uFillTx/>
                <a:latin typeface="Arial"/>
                <a:ea typeface="+mn-ea"/>
                <a:cs typeface="Arial"/>
              </a:rPr>
              <a:t>2018</a:t>
            </a:r>
            <a:endParaRPr kumimoji="0" sz="1400" b="0" i="0" u="none" strike="noStrike" kern="1200" cap="none" spc="0" normalizeH="0" baseline="0" noProof="0" dirty="0" smtClean="0">
              <a:ln>
                <a:noFill/>
              </a:ln>
              <a:solidFill>
                <a:prstClr val="black"/>
              </a:solidFill>
              <a:effectLst/>
              <a:uLnTx/>
              <a:uFillTx/>
              <a:latin typeface="Arial"/>
              <a:ea typeface="+mn-ea"/>
              <a:cs typeface="Arial"/>
            </a:endParaRPr>
          </a:p>
          <a:p>
            <a:pPr marL="12700" marR="0" lvl="0" indent="0" algn="ctr" defTabSz="914400" rtl="0" eaLnBrk="1" fontAlgn="auto" latinLnBrk="0" hangingPunct="1">
              <a:lnSpc>
                <a:spcPct val="100000"/>
              </a:lnSpc>
              <a:spcBef>
                <a:spcPts val="955"/>
              </a:spcBef>
              <a:spcAft>
                <a:spcPts val="0"/>
              </a:spcAft>
              <a:buClrTx/>
              <a:buSzTx/>
              <a:buFontTx/>
              <a:buNone/>
              <a:tabLst/>
              <a:defRPr/>
            </a:pPr>
            <a:r>
              <a:rPr kumimoji="0" sz="2800" b="1" i="1" u="none" strike="noStrike" kern="1200" cap="none" spc="-20" normalizeH="0" baseline="0" noProof="0" dirty="0" smtClean="0">
                <a:ln>
                  <a:noFill/>
                </a:ln>
                <a:solidFill>
                  <a:prstClr val="black"/>
                </a:solidFill>
                <a:effectLst/>
                <a:uLnTx/>
                <a:uFillTx/>
                <a:latin typeface="Arial"/>
                <a:ea typeface="+mn-ea"/>
                <a:cs typeface="Arial"/>
              </a:rPr>
              <a:t>Trump</a:t>
            </a:r>
            <a:r>
              <a:rPr kumimoji="0" sz="2800" b="1" i="1" u="none" strike="noStrike" kern="1200" cap="none" spc="20" normalizeH="0" baseline="0" noProof="0" dirty="0" smtClean="0">
                <a:ln>
                  <a:noFill/>
                </a:ln>
                <a:solidFill>
                  <a:prstClr val="black"/>
                </a:solidFill>
                <a:effectLst/>
                <a:uLnTx/>
                <a:uFillTx/>
                <a:latin typeface="Arial"/>
                <a:ea typeface="+mn-ea"/>
                <a:cs typeface="Arial"/>
              </a:rPr>
              <a:t> </a:t>
            </a:r>
            <a:r>
              <a:rPr kumimoji="0" sz="2800" b="1" i="1" u="none" strike="noStrike" kern="1200" cap="none" spc="-15" normalizeH="0" baseline="0" noProof="0" dirty="0" smtClean="0">
                <a:ln>
                  <a:noFill/>
                </a:ln>
                <a:solidFill>
                  <a:prstClr val="black"/>
                </a:solidFill>
                <a:effectLst/>
                <a:uLnTx/>
                <a:uFillTx/>
                <a:latin typeface="Arial"/>
                <a:ea typeface="+mn-ea"/>
                <a:cs typeface="Arial"/>
              </a:rPr>
              <a:t>to</a:t>
            </a:r>
            <a:r>
              <a:rPr kumimoji="0" sz="2800" b="1" i="1" u="none" strike="noStrike" kern="1200" cap="none" spc="-5" normalizeH="0" baseline="0" noProof="0" dirty="0" smtClean="0">
                <a:ln>
                  <a:noFill/>
                </a:ln>
                <a:solidFill>
                  <a:prstClr val="black"/>
                </a:solidFill>
                <a:effectLst/>
                <a:uLnTx/>
                <a:uFillTx/>
                <a:latin typeface="Arial"/>
                <a:ea typeface="+mn-ea"/>
                <a:cs typeface="Arial"/>
              </a:rPr>
              <a:t> </a:t>
            </a:r>
            <a:r>
              <a:rPr kumimoji="0" sz="2800" b="1" i="1" u="none" strike="noStrike" kern="1200" cap="none" spc="-25" normalizeH="0" baseline="0" noProof="0" dirty="0" smtClean="0">
                <a:ln>
                  <a:noFill/>
                </a:ln>
                <a:solidFill>
                  <a:prstClr val="black"/>
                </a:solidFill>
                <a:effectLst/>
                <a:uLnTx/>
                <a:uFillTx/>
                <a:latin typeface="Arial"/>
                <a:ea typeface="+mn-ea"/>
                <a:cs typeface="Arial"/>
              </a:rPr>
              <a:t>C</a:t>
            </a:r>
            <a:r>
              <a:rPr kumimoji="0" sz="2800" b="1" i="1" u="none" strike="noStrike" kern="1200" cap="none" spc="-10" normalizeH="0" baseline="0" noProof="0" dirty="0" smtClean="0">
                <a:ln>
                  <a:noFill/>
                </a:ln>
                <a:solidFill>
                  <a:prstClr val="black"/>
                </a:solidFill>
                <a:effectLst/>
                <a:uLnTx/>
                <a:uFillTx/>
                <a:latin typeface="Arial"/>
                <a:ea typeface="+mn-ea"/>
                <a:cs typeface="Arial"/>
              </a:rPr>
              <a:t>a</a:t>
            </a:r>
            <a:r>
              <a:rPr kumimoji="0" sz="2800" b="1" i="1" u="none" strike="noStrike" kern="1200" cap="none" spc="-20" normalizeH="0" baseline="0" noProof="0" dirty="0" smtClean="0">
                <a:ln>
                  <a:noFill/>
                </a:ln>
                <a:solidFill>
                  <a:prstClr val="black"/>
                </a:solidFill>
                <a:effectLst/>
                <a:uLnTx/>
                <a:uFillTx/>
                <a:latin typeface="Arial"/>
                <a:ea typeface="+mn-ea"/>
                <a:cs typeface="Arial"/>
              </a:rPr>
              <a:t>p</a:t>
            </a:r>
            <a:r>
              <a:rPr kumimoji="0" sz="2800" b="1" i="1" u="none" strike="noStrike" kern="1200" cap="none" spc="10" normalizeH="0" baseline="0" noProof="0" dirty="0" smtClean="0">
                <a:ln>
                  <a:noFill/>
                </a:ln>
                <a:solidFill>
                  <a:prstClr val="black"/>
                </a:solidFill>
                <a:effectLst/>
                <a:uLnTx/>
                <a:uFillTx/>
                <a:latin typeface="Arial"/>
                <a:ea typeface="+mn-ea"/>
                <a:cs typeface="Arial"/>
              </a:rPr>
              <a:t> </a:t>
            </a:r>
            <a:r>
              <a:rPr kumimoji="0" sz="2800" b="1" i="1" u="none" strike="noStrike" kern="1200" cap="none" spc="-20" normalizeH="0" baseline="0" noProof="0" dirty="0" smtClean="0">
                <a:ln>
                  <a:noFill/>
                </a:ln>
                <a:solidFill>
                  <a:prstClr val="black"/>
                </a:solidFill>
                <a:effectLst/>
                <a:uLnTx/>
                <a:uFillTx/>
                <a:latin typeface="Arial"/>
                <a:ea typeface="+mn-ea"/>
                <a:cs typeface="Arial"/>
              </a:rPr>
              <a:t>Re</a:t>
            </a:r>
            <a:r>
              <a:rPr kumimoji="0" sz="2800" b="1" i="1" u="none" strike="noStrike" kern="1200" cap="none" spc="-5" normalizeH="0" baseline="0" noProof="0" dirty="0" smtClean="0">
                <a:ln>
                  <a:noFill/>
                </a:ln>
                <a:solidFill>
                  <a:prstClr val="black"/>
                </a:solidFill>
                <a:effectLst/>
                <a:uLnTx/>
                <a:uFillTx/>
                <a:latin typeface="Arial"/>
                <a:ea typeface="+mn-ea"/>
                <a:cs typeface="Arial"/>
              </a:rPr>
              <a:t>f</a:t>
            </a:r>
            <a:r>
              <a:rPr kumimoji="0" sz="2800" b="1" i="1" u="none" strike="noStrike" kern="1200" cap="none" spc="-20" normalizeH="0" baseline="0" noProof="0" dirty="0" smtClean="0">
                <a:ln>
                  <a:noFill/>
                </a:ln>
                <a:solidFill>
                  <a:prstClr val="black"/>
                </a:solidFill>
                <a:effectLst/>
                <a:uLnTx/>
                <a:uFillTx/>
                <a:latin typeface="Arial"/>
                <a:ea typeface="+mn-ea"/>
                <a:cs typeface="Arial"/>
              </a:rPr>
              <a:t>uge</a:t>
            </a:r>
            <a:r>
              <a:rPr kumimoji="0" sz="2800" b="1" i="1" u="none" strike="noStrike" kern="1200" cap="none" spc="-15" normalizeH="0" baseline="0" noProof="0" dirty="0" smtClean="0">
                <a:ln>
                  <a:noFill/>
                </a:ln>
                <a:solidFill>
                  <a:prstClr val="black"/>
                </a:solidFill>
                <a:effectLst/>
                <a:uLnTx/>
                <a:uFillTx/>
                <a:latin typeface="Arial"/>
                <a:ea typeface="+mn-ea"/>
                <a:cs typeface="Arial"/>
              </a:rPr>
              <a:t>e</a:t>
            </a:r>
            <a:r>
              <a:rPr kumimoji="0" sz="2800" b="1" i="1" u="none" strike="noStrike" kern="1200" cap="none" spc="-20" normalizeH="0" baseline="0" noProof="0" dirty="0" smtClean="0">
                <a:ln>
                  <a:noFill/>
                </a:ln>
                <a:solidFill>
                  <a:prstClr val="black"/>
                </a:solidFill>
                <a:effectLst/>
                <a:uLnTx/>
                <a:uFillTx/>
                <a:latin typeface="Arial"/>
                <a:ea typeface="+mn-ea"/>
                <a:cs typeface="Arial"/>
              </a:rPr>
              <a:t>s</a:t>
            </a:r>
            <a:r>
              <a:rPr kumimoji="0" sz="2800" b="1" i="1" u="none" strike="noStrike" kern="1200" cap="none" spc="40" normalizeH="0" baseline="0" noProof="0" dirty="0" smtClean="0">
                <a:ln>
                  <a:noFill/>
                </a:ln>
                <a:solidFill>
                  <a:prstClr val="black"/>
                </a:solidFill>
                <a:effectLst/>
                <a:uLnTx/>
                <a:uFillTx/>
                <a:latin typeface="Arial"/>
                <a:ea typeface="+mn-ea"/>
                <a:cs typeface="Arial"/>
              </a:rPr>
              <a:t> </a:t>
            </a:r>
            <a:r>
              <a:rPr kumimoji="0" sz="2800" b="1" i="1" u="none" strike="noStrike" kern="1200" cap="none" spc="-15" normalizeH="0" baseline="0" noProof="0" dirty="0" smtClean="0">
                <a:ln>
                  <a:noFill/>
                </a:ln>
                <a:solidFill>
                  <a:prstClr val="black"/>
                </a:solidFill>
                <a:effectLst/>
                <a:uLnTx/>
                <a:uFillTx/>
                <a:latin typeface="Arial"/>
                <a:ea typeface="+mn-ea"/>
                <a:cs typeface="Arial"/>
              </a:rPr>
              <a:t>Allowe</a:t>
            </a:r>
            <a:r>
              <a:rPr kumimoji="0" sz="2800" b="1" i="1" u="none" strike="noStrike" kern="1200" cap="none" spc="-20" normalizeH="0" baseline="0" noProof="0" dirty="0" smtClean="0">
                <a:ln>
                  <a:noFill/>
                </a:ln>
                <a:solidFill>
                  <a:prstClr val="black"/>
                </a:solidFill>
                <a:effectLst/>
                <a:uLnTx/>
                <a:uFillTx/>
                <a:latin typeface="Arial"/>
                <a:ea typeface="+mn-ea"/>
                <a:cs typeface="Arial"/>
              </a:rPr>
              <a:t>d</a:t>
            </a:r>
            <a:endParaRPr kumimoji="0" sz="2800" b="0" i="0" u="none" strike="noStrike" kern="1200" cap="none" spc="0" normalizeH="0" baseline="0" noProof="0" dirty="0" smtClean="0">
              <a:ln>
                <a:noFill/>
              </a:ln>
              <a:solidFill>
                <a:prstClr val="black"/>
              </a:solidFill>
              <a:effectLst/>
              <a:uLnTx/>
              <a:uFillTx/>
              <a:latin typeface="Arial"/>
              <a:ea typeface="+mn-ea"/>
              <a:cs typeface="Arial"/>
            </a:endParaRPr>
          </a:p>
          <a:p>
            <a:pPr marL="12700" marR="0" lvl="0" indent="0" algn="ctr" defTabSz="914400" rtl="0" eaLnBrk="1" fontAlgn="auto" latinLnBrk="0" hangingPunct="1">
              <a:lnSpc>
                <a:spcPct val="100000"/>
              </a:lnSpc>
              <a:spcBef>
                <a:spcPts val="0"/>
              </a:spcBef>
              <a:spcAft>
                <a:spcPts val="0"/>
              </a:spcAft>
              <a:buClrTx/>
              <a:buSzTx/>
              <a:buFontTx/>
              <a:buNone/>
              <a:tabLst/>
              <a:defRPr/>
            </a:pPr>
            <a:r>
              <a:rPr kumimoji="0" sz="2800" b="1" i="1" u="none" strike="noStrike" kern="1200" cap="none" spc="-15" normalizeH="0" baseline="0" noProof="0" dirty="0" smtClean="0">
                <a:ln>
                  <a:noFill/>
                </a:ln>
                <a:solidFill>
                  <a:prstClr val="black"/>
                </a:solidFill>
                <a:effectLst/>
                <a:uLnTx/>
                <a:uFillTx/>
                <a:latin typeface="Arial"/>
                <a:ea typeface="+mn-ea"/>
                <a:cs typeface="Arial"/>
              </a:rPr>
              <a:t>Into</a:t>
            </a:r>
            <a:r>
              <a:rPr kumimoji="0" sz="2800" b="1" i="1" u="none" strike="noStrike" kern="1200" cap="none" spc="10" normalizeH="0" baseline="0" noProof="0" dirty="0" smtClean="0">
                <a:ln>
                  <a:noFill/>
                </a:ln>
                <a:solidFill>
                  <a:prstClr val="black"/>
                </a:solidFill>
                <a:effectLst/>
                <a:uLnTx/>
                <a:uFillTx/>
                <a:latin typeface="Arial"/>
                <a:ea typeface="+mn-ea"/>
                <a:cs typeface="Arial"/>
              </a:rPr>
              <a:t> </a:t>
            </a:r>
            <a:r>
              <a:rPr kumimoji="0" sz="2800" b="1" i="1" u="none" strike="noStrike" kern="1200" cap="none" spc="-15" normalizeH="0" baseline="0" noProof="0" dirty="0">
                <a:ln>
                  <a:noFill/>
                </a:ln>
                <a:solidFill>
                  <a:prstClr val="black"/>
                </a:solidFill>
                <a:effectLst/>
                <a:uLnTx/>
                <a:uFillTx/>
                <a:latin typeface="Arial"/>
                <a:ea typeface="+mn-ea"/>
                <a:cs typeface="Arial"/>
              </a:rPr>
              <a:t>U.S. at</a:t>
            </a:r>
            <a:r>
              <a:rPr kumimoji="0" sz="2800" b="1" i="1" u="none" strike="noStrike" kern="1200" cap="none" spc="5" normalizeH="0" baseline="0" noProof="0" dirty="0">
                <a:ln>
                  <a:noFill/>
                </a:ln>
                <a:solidFill>
                  <a:prstClr val="black"/>
                </a:solidFill>
                <a:effectLst/>
                <a:uLnTx/>
                <a:uFillTx/>
                <a:latin typeface="Arial"/>
                <a:ea typeface="+mn-ea"/>
                <a:cs typeface="Arial"/>
              </a:rPr>
              <a:t> </a:t>
            </a:r>
            <a:r>
              <a:rPr kumimoji="0" sz="2800" b="1" i="1" u="none" strike="noStrike" kern="1200" cap="none" spc="-15" normalizeH="0" baseline="0" noProof="0" dirty="0">
                <a:ln>
                  <a:noFill/>
                </a:ln>
                <a:solidFill>
                  <a:prstClr val="black"/>
                </a:solidFill>
                <a:effectLst/>
                <a:uLnTx/>
                <a:uFillTx/>
                <a:latin typeface="Arial"/>
                <a:ea typeface="+mn-ea"/>
                <a:cs typeface="Arial"/>
              </a:rPr>
              <a:t>3</a:t>
            </a:r>
            <a:r>
              <a:rPr kumimoji="0" sz="2800" b="1" i="1" u="none" strike="noStrike" kern="1200" cap="none" spc="-20" normalizeH="0" baseline="0" noProof="0" dirty="0">
                <a:ln>
                  <a:noFill/>
                </a:ln>
                <a:solidFill>
                  <a:prstClr val="black"/>
                </a:solidFill>
                <a:effectLst/>
                <a:uLnTx/>
                <a:uFillTx/>
                <a:latin typeface="Arial"/>
                <a:ea typeface="+mn-ea"/>
                <a:cs typeface="Arial"/>
              </a:rPr>
              <a:t>0</a:t>
            </a:r>
            <a:r>
              <a:rPr kumimoji="0" sz="2800" b="1" i="1" u="none" strike="noStrike" kern="1200" cap="none" spc="-5" normalizeH="0" baseline="0" noProof="0" dirty="0">
                <a:ln>
                  <a:noFill/>
                </a:ln>
                <a:solidFill>
                  <a:prstClr val="black"/>
                </a:solidFill>
                <a:effectLst/>
                <a:uLnTx/>
                <a:uFillTx/>
                <a:latin typeface="Arial"/>
                <a:ea typeface="+mn-ea"/>
                <a:cs typeface="Arial"/>
              </a:rPr>
              <a:t>,</a:t>
            </a:r>
            <a:r>
              <a:rPr kumimoji="0" sz="2800" b="1" i="1" u="none" strike="noStrike" kern="1200" cap="none" spc="-20" normalizeH="0" baseline="0" noProof="0" dirty="0">
                <a:ln>
                  <a:noFill/>
                </a:ln>
                <a:solidFill>
                  <a:prstClr val="black"/>
                </a:solidFill>
                <a:effectLst/>
                <a:uLnTx/>
                <a:uFillTx/>
                <a:latin typeface="Arial"/>
                <a:ea typeface="+mn-ea"/>
                <a:cs typeface="Arial"/>
              </a:rPr>
              <a:t>0</a:t>
            </a:r>
            <a:r>
              <a:rPr kumimoji="0" sz="2800" b="1" i="1" u="none" strike="noStrike" kern="1200" cap="none" spc="-10" normalizeH="0" baseline="0" noProof="0" dirty="0">
                <a:ln>
                  <a:noFill/>
                </a:ln>
                <a:solidFill>
                  <a:prstClr val="black"/>
                </a:solidFill>
                <a:effectLst/>
                <a:uLnTx/>
                <a:uFillTx/>
                <a:latin typeface="Arial"/>
                <a:ea typeface="+mn-ea"/>
                <a:cs typeface="Arial"/>
              </a:rPr>
              <a:t>0</a:t>
            </a:r>
            <a:r>
              <a:rPr kumimoji="0" sz="2800" b="1" i="1" u="none" strike="noStrike" kern="1200" cap="none" spc="-15" normalizeH="0" baseline="0" noProof="0" dirty="0">
                <a:ln>
                  <a:noFill/>
                </a:ln>
                <a:solidFill>
                  <a:prstClr val="black"/>
                </a:solidFill>
                <a:effectLst/>
                <a:uLnTx/>
                <a:uFillTx/>
                <a:latin typeface="Arial"/>
                <a:ea typeface="+mn-ea"/>
                <a:cs typeface="Arial"/>
              </a:rPr>
              <a:t>0,</a:t>
            </a:r>
            <a:r>
              <a:rPr kumimoji="0" sz="2800" b="1" i="1" u="none" strike="noStrike" kern="1200" cap="none" spc="5" normalizeH="0" baseline="0" noProof="0" dirty="0">
                <a:ln>
                  <a:noFill/>
                </a:ln>
                <a:solidFill>
                  <a:prstClr val="black"/>
                </a:solidFill>
                <a:effectLst/>
                <a:uLnTx/>
                <a:uFillTx/>
                <a:latin typeface="Arial"/>
                <a:ea typeface="+mn-ea"/>
                <a:cs typeface="Arial"/>
              </a:rPr>
              <a:t> </a:t>
            </a:r>
            <a:r>
              <a:rPr kumimoji="0" sz="2800" b="1" i="1" u="none" strike="noStrike" kern="1200" cap="none" spc="-20" normalizeH="0" baseline="0" noProof="0" dirty="0">
                <a:ln>
                  <a:noFill/>
                </a:ln>
                <a:solidFill>
                  <a:prstClr val="black"/>
                </a:solidFill>
                <a:effectLst/>
                <a:uLnTx/>
                <a:uFillTx/>
                <a:latin typeface="Arial"/>
                <a:ea typeface="+mn-ea"/>
                <a:cs typeface="Arial"/>
              </a:rPr>
              <a:t>a</a:t>
            </a:r>
            <a:r>
              <a:rPr kumimoji="0" sz="2800" b="1" i="1" u="none" strike="noStrike" kern="1200" cap="none" spc="5" normalizeH="0" baseline="0" noProof="0" dirty="0">
                <a:ln>
                  <a:noFill/>
                </a:ln>
                <a:solidFill>
                  <a:prstClr val="black"/>
                </a:solidFill>
                <a:effectLst/>
                <a:uLnTx/>
                <a:uFillTx/>
                <a:latin typeface="Arial"/>
                <a:ea typeface="+mn-ea"/>
                <a:cs typeface="Arial"/>
              </a:rPr>
              <a:t> </a:t>
            </a:r>
            <a:r>
              <a:rPr kumimoji="0" sz="2800" b="1" i="1" u="none" strike="noStrike" kern="1200" cap="none" spc="-20" normalizeH="0" baseline="0" noProof="0" dirty="0">
                <a:ln>
                  <a:noFill/>
                </a:ln>
                <a:solidFill>
                  <a:prstClr val="black"/>
                </a:solidFill>
                <a:effectLst/>
                <a:uLnTx/>
                <a:uFillTx/>
                <a:latin typeface="Arial"/>
                <a:ea typeface="+mn-ea"/>
                <a:cs typeface="Arial"/>
              </a:rPr>
              <a:t>Re</a:t>
            </a:r>
            <a:r>
              <a:rPr kumimoji="0" sz="2800" b="1" i="1" u="none" strike="noStrike" kern="1200" cap="none" spc="-10" normalizeH="0" baseline="0" noProof="0" dirty="0">
                <a:ln>
                  <a:noFill/>
                </a:ln>
                <a:solidFill>
                  <a:prstClr val="black"/>
                </a:solidFill>
                <a:effectLst/>
                <a:uLnTx/>
                <a:uFillTx/>
                <a:latin typeface="Arial"/>
                <a:ea typeface="+mn-ea"/>
                <a:cs typeface="Arial"/>
              </a:rPr>
              <a:t>c</a:t>
            </a:r>
            <a:r>
              <a:rPr kumimoji="0" sz="2800" b="1" i="1" u="none" strike="noStrike" kern="1200" cap="none" spc="-15" normalizeH="0" baseline="0" noProof="0" dirty="0">
                <a:ln>
                  <a:noFill/>
                </a:ln>
                <a:solidFill>
                  <a:prstClr val="black"/>
                </a:solidFill>
                <a:effectLst/>
                <a:uLnTx/>
                <a:uFillTx/>
                <a:latin typeface="Arial"/>
                <a:ea typeface="+mn-ea"/>
                <a:cs typeface="Arial"/>
              </a:rPr>
              <a:t>ord</a:t>
            </a:r>
            <a:r>
              <a:rPr kumimoji="0" sz="2800" b="1" i="1" u="none" strike="noStrike" kern="1200" cap="none" spc="15" normalizeH="0" baseline="0" noProof="0" dirty="0">
                <a:ln>
                  <a:noFill/>
                </a:ln>
                <a:solidFill>
                  <a:prstClr val="black"/>
                </a:solidFill>
                <a:effectLst/>
                <a:uLnTx/>
                <a:uFillTx/>
                <a:latin typeface="Arial"/>
                <a:ea typeface="+mn-ea"/>
                <a:cs typeface="Arial"/>
              </a:rPr>
              <a:t> </a:t>
            </a:r>
            <a:r>
              <a:rPr kumimoji="0" sz="2800" b="1" i="1" u="none" strike="noStrike" kern="1200" cap="none" spc="-20" normalizeH="0" baseline="0" noProof="0" dirty="0">
                <a:ln>
                  <a:noFill/>
                </a:ln>
                <a:solidFill>
                  <a:prstClr val="black"/>
                </a:solidFill>
                <a:effectLst/>
                <a:uLnTx/>
                <a:uFillTx/>
                <a:latin typeface="Arial"/>
                <a:ea typeface="+mn-ea"/>
                <a:cs typeface="Arial"/>
              </a:rPr>
              <a:t>Low</a:t>
            </a:r>
            <a:endParaRPr kumimoji="0" sz="2800" b="0" i="0" u="none" strike="noStrike" kern="1200" cap="none" spc="0" normalizeH="0" baseline="0" noProof="0" dirty="0">
              <a:ln>
                <a:noFill/>
              </a:ln>
              <a:solidFill>
                <a:prstClr val="black"/>
              </a:solidFill>
              <a:effectLst/>
              <a:uLnTx/>
              <a:uFillTx/>
              <a:latin typeface="Arial"/>
              <a:ea typeface="+mn-ea"/>
              <a:cs typeface="Arial"/>
            </a:endParaRPr>
          </a:p>
        </p:txBody>
      </p:sp>
      <p:sp>
        <p:nvSpPr>
          <p:cNvPr id="6" name="object 6"/>
          <p:cNvSpPr txBox="1"/>
          <p:nvPr/>
        </p:nvSpPr>
        <p:spPr>
          <a:xfrm>
            <a:off x="1610041" y="6324600"/>
            <a:ext cx="5923915" cy="430887"/>
          </a:xfrm>
          <a:prstGeom prst="rect">
            <a:avLst/>
          </a:prstGeom>
        </p:spPr>
        <p:txBody>
          <a:bodyPr vert="horz" wrap="square" lIns="0" tIns="0" rIns="0" bIns="0" rtlCol="0">
            <a:spAutoFit/>
          </a:bodyPr>
          <a:lstStyle/>
          <a:p>
            <a:pPr marL="12700" marR="5080" lvl="0" indent="0" algn="ctr"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5" normalizeH="0" baseline="0" noProof="0" dirty="0">
                <a:ln>
                  <a:noFill/>
                </a:ln>
                <a:solidFill>
                  <a:prstClr val="black"/>
                </a:solidFill>
                <a:effectLst/>
                <a:uLnTx/>
                <a:uFillTx/>
                <a:latin typeface="Calibri"/>
                <a:ea typeface="+mn-ea"/>
                <a:cs typeface="Calibri"/>
              </a:rPr>
              <a:t>Sy</a:t>
            </a:r>
            <a:r>
              <a:rPr kumimoji="0" sz="1400" b="0" i="0" u="none" strike="noStrike" kern="1200" cap="none" spc="5" normalizeH="0" baseline="0" noProof="0" dirty="0">
                <a:ln>
                  <a:noFill/>
                </a:ln>
                <a:solidFill>
                  <a:prstClr val="black"/>
                </a:solidFill>
                <a:effectLst/>
                <a:uLnTx/>
                <a:uFillTx/>
                <a:latin typeface="Calibri"/>
                <a:ea typeface="+mn-ea"/>
                <a:cs typeface="Calibri"/>
              </a:rPr>
              <a:t>r</a:t>
            </a:r>
            <a:r>
              <a:rPr kumimoji="0" sz="1400" b="0" i="0" u="none" strike="noStrike" kern="1200" cap="none" spc="0" normalizeH="0" baseline="0" noProof="0" dirty="0">
                <a:ln>
                  <a:noFill/>
                </a:ln>
                <a:solidFill>
                  <a:prstClr val="black"/>
                </a:solidFill>
                <a:effectLst/>
                <a:uLnTx/>
                <a:uFillTx/>
                <a:latin typeface="Calibri"/>
                <a:ea typeface="+mn-ea"/>
                <a:cs typeface="Calibri"/>
              </a:rPr>
              <a:t>ian</a:t>
            </a:r>
            <a:r>
              <a:rPr kumimoji="0" sz="1400" b="0" i="0" u="none" strike="noStrike" kern="1200" cap="none" spc="-15" normalizeH="0" baseline="0" noProof="0" dirty="0">
                <a:ln>
                  <a:noFill/>
                </a:ln>
                <a:solidFill>
                  <a:prstClr val="black"/>
                </a:solidFill>
                <a:effectLst/>
                <a:uLnTx/>
                <a:uFillTx/>
                <a:latin typeface="Calibri"/>
                <a:ea typeface="+mn-ea"/>
                <a:cs typeface="Calibri"/>
              </a:rPr>
              <a:t> </a:t>
            </a:r>
            <a:r>
              <a:rPr kumimoji="0" sz="1400" b="0" i="0" u="none" strike="noStrike" kern="1200" cap="none" spc="0" normalizeH="0" baseline="0" noProof="0" dirty="0">
                <a:ln>
                  <a:noFill/>
                </a:ln>
                <a:solidFill>
                  <a:prstClr val="black"/>
                </a:solidFill>
                <a:effectLst/>
                <a:uLnTx/>
                <a:uFillTx/>
                <a:latin typeface="Calibri"/>
                <a:ea typeface="+mn-ea"/>
                <a:cs typeface="Calibri"/>
              </a:rPr>
              <a:t>refug</a:t>
            </a:r>
            <a:r>
              <a:rPr kumimoji="0" sz="1400" b="0" i="0" u="none" strike="noStrike" kern="1200" cap="none" spc="-10" normalizeH="0" baseline="0" noProof="0" dirty="0">
                <a:ln>
                  <a:noFill/>
                </a:ln>
                <a:solidFill>
                  <a:prstClr val="black"/>
                </a:solidFill>
                <a:effectLst/>
                <a:uLnTx/>
                <a:uFillTx/>
                <a:latin typeface="Calibri"/>
                <a:ea typeface="+mn-ea"/>
                <a:cs typeface="Calibri"/>
              </a:rPr>
              <a:t>e</a:t>
            </a:r>
            <a:r>
              <a:rPr kumimoji="0" sz="1400" b="0" i="0" u="none" strike="noStrike" kern="1200" cap="none" spc="0" normalizeH="0" baseline="0" noProof="0" dirty="0">
                <a:ln>
                  <a:noFill/>
                </a:ln>
                <a:solidFill>
                  <a:prstClr val="black"/>
                </a:solidFill>
                <a:effectLst/>
                <a:uLnTx/>
                <a:uFillTx/>
                <a:latin typeface="Calibri"/>
                <a:ea typeface="+mn-ea"/>
                <a:cs typeface="Calibri"/>
              </a:rPr>
              <a:t>es</a:t>
            </a:r>
            <a:r>
              <a:rPr kumimoji="0" sz="1400" b="0" i="0" u="none" strike="noStrike" kern="1200" cap="none" spc="-10" normalizeH="0" baseline="0" noProof="0" dirty="0">
                <a:ln>
                  <a:noFill/>
                </a:ln>
                <a:solidFill>
                  <a:prstClr val="black"/>
                </a:solidFill>
                <a:effectLst/>
                <a:uLnTx/>
                <a:uFillTx/>
                <a:latin typeface="Calibri"/>
                <a:ea typeface="+mn-ea"/>
                <a:cs typeface="Calibri"/>
              </a:rPr>
              <a:t> p</a:t>
            </a:r>
            <a:r>
              <a:rPr kumimoji="0" sz="1400" b="0" i="0" u="none" strike="noStrike" kern="1200" cap="none" spc="0" normalizeH="0" baseline="0" noProof="0" dirty="0">
                <a:ln>
                  <a:noFill/>
                </a:ln>
                <a:solidFill>
                  <a:prstClr val="black"/>
                </a:solidFill>
                <a:effectLst/>
                <a:uLnTx/>
                <a:uFillTx/>
                <a:latin typeface="Calibri"/>
                <a:ea typeface="+mn-ea"/>
                <a:cs typeface="Calibri"/>
              </a:rPr>
              <a:t>re</a:t>
            </a:r>
            <a:r>
              <a:rPr kumimoji="0" sz="1400" b="0" i="0" u="none" strike="noStrike" kern="1200" cap="none" spc="-10" normalizeH="0" baseline="0" noProof="0" dirty="0">
                <a:ln>
                  <a:noFill/>
                </a:ln>
                <a:solidFill>
                  <a:prstClr val="black"/>
                </a:solidFill>
                <a:effectLst/>
                <a:uLnTx/>
                <a:uFillTx/>
                <a:latin typeface="Calibri"/>
                <a:ea typeface="+mn-ea"/>
                <a:cs typeface="Calibri"/>
              </a:rPr>
              <a:t>p</a:t>
            </a:r>
            <a:r>
              <a:rPr kumimoji="0" sz="1400" b="0" i="0" u="none" strike="noStrike" kern="1200" cap="none" spc="0" normalizeH="0" baseline="0" noProof="0" dirty="0">
                <a:ln>
                  <a:noFill/>
                </a:ln>
                <a:solidFill>
                  <a:prstClr val="black"/>
                </a:solidFill>
                <a:effectLst/>
                <a:uLnTx/>
                <a:uFillTx/>
                <a:latin typeface="Calibri"/>
                <a:ea typeface="+mn-ea"/>
                <a:cs typeface="Calibri"/>
              </a:rPr>
              <a:t>aring</a:t>
            </a:r>
            <a:r>
              <a:rPr kumimoji="0" sz="1400" b="0" i="0" u="none" strike="noStrike" kern="1200" cap="none" spc="15" normalizeH="0" baseline="0" noProof="0" dirty="0">
                <a:ln>
                  <a:noFill/>
                </a:ln>
                <a:solidFill>
                  <a:prstClr val="black"/>
                </a:solidFill>
                <a:effectLst/>
                <a:uLnTx/>
                <a:uFillTx/>
                <a:latin typeface="Calibri"/>
                <a:ea typeface="+mn-ea"/>
                <a:cs typeface="Calibri"/>
              </a:rPr>
              <a:t> </a:t>
            </a:r>
            <a:r>
              <a:rPr kumimoji="0" sz="1400" b="0" i="0" u="none" strike="noStrike" kern="1200" cap="none" spc="0" normalizeH="0" baseline="0" noProof="0" dirty="0">
                <a:ln>
                  <a:noFill/>
                </a:ln>
                <a:solidFill>
                  <a:prstClr val="black"/>
                </a:solidFill>
                <a:effectLst/>
                <a:uLnTx/>
                <a:uFillTx/>
                <a:latin typeface="Calibri"/>
                <a:ea typeface="+mn-ea"/>
                <a:cs typeface="Calibri"/>
              </a:rPr>
              <a:t>to l</a:t>
            </a:r>
            <a:r>
              <a:rPr kumimoji="0" sz="1400" b="0" i="0" u="none" strike="noStrike" kern="1200" cap="none" spc="-5" normalizeH="0" baseline="0" noProof="0" dirty="0">
                <a:ln>
                  <a:noFill/>
                </a:ln>
                <a:solidFill>
                  <a:prstClr val="black"/>
                </a:solidFill>
                <a:effectLst/>
                <a:uLnTx/>
                <a:uFillTx/>
                <a:latin typeface="Calibri"/>
                <a:ea typeface="+mn-ea"/>
                <a:cs typeface="Calibri"/>
              </a:rPr>
              <a:t>e</a:t>
            </a:r>
            <a:r>
              <a:rPr kumimoji="0" sz="1400" b="0" i="0" u="none" strike="noStrike" kern="1200" cap="none" spc="0" normalizeH="0" baseline="0" noProof="0" dirty="0">
                <a:ln>
                  <a:noFill/>
                </a:ln>
                <a:solidFill>
                  <a:prstClr val="black"/>
                </a:solidFill>
                <a:effectLst/>
                <a:uLnTx/>
                <a:uFillTx/>
                <a:latin typeface="Calibri"/>
                <a:ea typeface="+mn-ea"/>
                <a:cs typeface="Calibri"/>
              </a:rPr>
              <a:t>ave Beir</a:t>
            </a:r>
            <a:r>
              <a:rPr kumimoji="0" sz="1400" b="0" i="0" u="none" strike="noStrike" kern="1200" cap="none" spc="-10" normalizeH="0" baseline="0" noProof="0" dirty="0">
                <a:ln>
                  <a:noFill/>
                </a:ln>
                <a:solidFill>
                  <a:prstClr val="black"/>
                </a:solidFill>
                <a:effectLst/>
                <a:uLnTx/>
                <a:uFillTx/>
                <a:latin typeface="Calibri"/>
                <a:ea typeface="+mn-ea"/>
                <a:cs typeface="Calibri"/>
              </a:rPr>
              <a:t>u</a:t>
            </a:r>
            <a:r>
              <a:rPr kumimoji="0" sz="1400" b="0" i="0" u="none" strike="noStrike" kern="1200" cap="none" spc="0" normalizeH="0" baseline="0" noProof="0" dirty="0">
                <a:ln>
                  <a:noFill/>
                </a:ln>
                <a:solidFill>
                  <a:prstClr val="black"/>
                </a:solidFill>
                <a:effectLst/>
                <a:uLnTx/>
                <a:uFillTx/>
                <a:latin typeface="Calibri"/>
                <a:ea typeface="+mn-ea"/>
                <a:cs typeface="Calibri"/>
              </a:rPr>
              <a:t>t, </a:t>
            </a:r>
            <a:r>
              <a:rPr kumimoji="0" sz="1400" b="0" i="0" u="none" strike="noStrike" kern="1200" cap="none" spc="-5" normalizeH="0" baseline="0" noProof="0" dirty="0">
                <a:ln>
                  <a:noFill/>
                </a:ln>
                <a:solidFill>
                  <a:prstClr val="black"/>
                </a:solidFill>
                <a:effectLst/>
                <a:uLnTx/>
                <a:uFillTx/>
                <a:latin typeface="Calibri"/>
                <a:ea typeface="+mn-ea"/>
                <a:cs typeface="Calibri"/>
              </a:rPr>
              <a:t>Le</a:t>
            </a:r>
            <a:r>
              <a:rPr kumimoji="0" sz="1400" b="0" i="0" u="none" strike="noStrike" kern="1200" cap="none" spc="-10" normalizeH="0" baseline="0" noProof="0" dirty="0">
                <a:ln>
                  <a:noFill/>
                </a:ln>
                <a:solidFill>
                  <a:prstClr val="black"/>
                </a:solidFill>
                <a:effectLst/>
                <a:uLnTx/>
                <a:uFillTx/>
                <a:latin typeface="Calibri"/>
                <a:ea typeface="+mn-ea"/>
                <a:cs typeface="Calibri"/>
              </a:rPr>
              <a:t>b</a:t>
            </a:r>
            <a:r>
              <a:rPr kumimoji="0" sz="1400" b="0" i="0" u="none" strike="noStrike" kern="1200" cap="none" spc="0" normalizeH="0" baseline="0" noProof="0" dirty="0">
                <a:ln>
                  <a:noFill/>
                </a:ln>
                <a:solidFill>
                  <a:prstClr val="black"/>
                </a:solidFill>
                <a:effectLst/>
                <a:uLnTx/>
                <a:uFillTx/>
                <a:latin typeface="Calibri"/>
                <a:ea typeface="+mn-ea"/>
                <a:cs typeface="Calibri"/>
              </a:rPr>
              <a:t>a</a:t>
            </a:r>
            <a:r>
              <a:rPr kumimoji="0" sz="1400" b="0" i="0" u="none" strike="noStrike" kern="1200" cap="none" spc="-10" normalizeH="0" baseline="0" noProof="0" dirty="0">
                <a:ln>
                  <a:noFill/>
                </a:ln>
                <a:solidFill>
                  <a:prstClr val="black"/>
                </a:solidFill>
                <a:effectLst/>
                <a:uLnTx/>
                <a:uFillTx/>
                <a:latin typeface="Calibri"/>
                <a:ea typeface="+mn-ea"/>
                <a:cs typeface="Calibri"/>
              </a:rPr>
              <a:t>n</a:t>
            </a:r>
            <a:r>
              <a:rPr kumimoji="0" sz="1400" b="0" i="0" u="none" strike="noStrike" kern="1200" cap="none" spc="-5" normalizeH="0" baseline="0" noProof="0" dirty="0">
                <a:ln>
                  <a:noFill/>
                </a:ln>
                <a:solidFill>
                  <a:prstClr val="black"/>
                </a:solidFill>
                <a:effectLst/>
                <a:uLnTx/>
                <a:uFillTx/>
                <a:latin typeface="Calibri"/>
                <a:ea typeface="+mn-ea"/>
                <a:cs typeface="Calibri"/>
              </a:rPr>
              <a:t>on</a:t>
            </a:r>
            <a:r>
              <a:rPr kumimoji="0" sz="1400" b="0" i="0" u="none" strike="noStrike" kern="1200" cap="none" spc="0" normalizeH="0" baseline="0" noProof="0" dirty="0">
                <a:ln>
                  <a:noFill/>
                </a:ln>
                <a:solidFill>
                  <a:prstClr val="black"/>
                </a:solidFill>
                <a:effectLst/>
                <a:uLnTx/>
                <a:uFillTx/>
                <a:latin typeface="Calibri"/>
                <a:ea typeface="+mn-ea"/>
                <a:cs typeface="Calibri"/>
              </a:rPr>
              <a:t>,</a:t>
            </a:r>
            <a:r>
              <a:rPr kumimoji="0" sz="1400" b="0" i="0" u="none" strike="noStrike" kern="1200" cap="none" spc="15" normalizeH="0" baseline="0" noProof="0" dirty="0">
                <a:ln>
                  <a:noFill/>
                </a:ln>
                <a:solidFill>
                  <a:prstClr val="black"/>
                </a:solidFill>
                <a:effectLst/>
                <a:uLnTx/>
                <a:uFillTx/>
                <a:latin typeface="Calibri"/>
                <a:ea typeface="+mn-ea"/>
                <a:cs typeface="Calibri"/>
              </a:rPr>
              <a:t> </a:t>
            </a:r>
            <a:r>
              <a:rPr kumimoji="0" sz="1400" b="0" i="0" u="none" strike="noStrike" kern="1200" cap="none" spc="0" normalizeH="0" baseline="0" noProof="0" dirty="0">
                <a:ln>
                  <a:noFill/>
                </a:ln>
                <a:solidFill>
                  <a:prstClr val="black"/>
                </a:solidFill>
                <a:effectLst/>
                <a:uLnTx/>
                <a:uFillTx/>
                <a:latin typeface="Calibri"/>
                <a:ea typeface="+mn-ea"/>
                <a:cs typeface="Calibri"/>
              </a:rPr>
              <a:t>t</a:t>
            </a:r>
            <a:r>
              <a:rPr kumimoji="0" sz="1400" b="0" i="0" u="none" strike="noStrike" kern="1200" cap="none" spc="-10" normalizeH="0" baseline="0" noProof="0" dirty="0">
                <a:ln>
                  <a:noFill/>
                </a:ln>
                <a:solidFill>
                  <a:prstClr val="black"/>
                </a:solidFill>
                <a:effectLst/>
                <a:uLnTx/>
                <a:uFillTx/>
                <a:latin typeface="Calibri"/>
                <a:ea typeface="+mn-ea"/>
                <a:cs typeface="Calibri"/>
              </a:rPr>
              <a:t>h</a:t>
            </a:r>
            <a:r>
              <a:rPr kumimoji="0" sz="1400" b="0" i="0" u="none" strike="noStrike" kern="1200" cap="none" spc="0" normalizeH="0" baseline="0" noProof="0" dirty="0">
                <a:ln>
                  <a:noFill/>
                </a:ln>
                <a:solidFill>
                  <a:prstClr val="black"/>
                </a:solidFill>
                <a:effectLst/>
                <a:uLnTx/>
                <a:uFillTx/>
                <a:latin typeface="Calibri"/>
                <a:ea typeface="+mn-ea"/>
                <a:cs typeface="Calibri"/>
              </a:rPr>
              <a:t>is</a:t>
            </a:r>
            <a:r>
              <a:rPr kumimoji="0" sz="1400" b="0" i="0" u="none" strike="noStrike" kern="1200" cap="none" spc="5" normalizeH="0" baseline="0" noProof="0" dirty="0">
                <a:ln>
                  <a:noFill/>
                </a:ln>
                <a:solidFill>
                  <a:prstClr val="black"/>
                </a:solidFill>
                <a:effectLst/>
                <a:uLnTx/>
                <a:uFillTx/>
                <a:latin typeface="Calibri"/>
                <a:ea typeface="+mn-ea"/>
                <a:cs typeface="Calibri"/>
              </a:rPr>
              <a:t> </a:t>
            </a:r>
            <a:r>
              <a:rPr kumimoji="0" sz="1400" b="0" i="0" u="none" strike="noStrike" kern="1200" cap="none" spc="-10" normalizeH="0" baseline="0" noProof="0" dirty="0">
                <a:ln>
                  <a:noFill/>
                </a:ln>
                <a:solidFill>
                  <a:prstClr val="black"/>
                </a:solidFill>
                <a:effectLst/>
                <a:uLnTx/>
                <a:uFillTx/>
                <a:latin typeface="Calibri"/>
                <a:ea typeface="+mn-ea"/>
                <a:cs typeface="Calibri"/>
              </a:rPr>
              <a:t>m</a:t>
            </a:r>
            <a:r>
              <a:rPr kumimoji="0" sz="1400" b="0" i="0" u="none" strike="noStrike" kern="1200" cap="none" spc="-5" normalizeH="0" baseline="0" noProof="0" dirty="0">
                <a:ln>
                  <a:noFill/>
                </a:ln>
                <a:solidFill>
                  <a:prstClr val="black"/>
                </a:solidFill>
                <a:effectLst/>
                <a:uLnTx/>
                <a:uFillTx/>
                <a:latin typeface="Calibri"/>
                <a:ea typeface="+mn-ea"/>
                <a:cs typeface="Calibri"/>
              </a:rPr>
              <a:t>ont</a:t>
            </a:r>
            <a:r>
              <a:rPr kumimoji="0" sz="1400" b="0" i="0" u="none" strike="noStrike" kern="1200" cap="none" spc="0" normalizeH="0" baseline="0" noProof="0" dirty="0">
                <a:ln>
                  <a:noFill/>
                </a:ln>
                <a:solidFill>
                  <a:prstClr val="black"/>
                </a:solidFill>
                <a:effectLst/>
                <a:uLnTx/>
                <a:uFillTx/>
                <a:latin typeface="Calibri"/>
                <a:ea typeface="+mn-ea"/>
                <a:cs typeface="Calibri"/>
              </a:rPr>
              <a:t>h</a:t>
            </a:r>
            <a:r>
              <a:rPr kumimoji="0" sz="1400" b="0" i="0" u="none" strike="noStrike" kern="1200" cap="none" spc="-15" normalizeH="0" baseline="0" noProof="0" dirty="0">
                <a:ln>
                  <a:noFill/>
                </a:ln>
                <a:solidFill>
                  <a:prstClr val="black"/>
                </a:solidFill>
                <a:effectLst/>
                <a:uLnTx/>
                <a:uFillTx/>
                <a:latin typeface="Calibri"/>
                <a:ea typeface="+mn-ea"/>
                <a:cs typeface="Calibri"/>
              </a:rPr>
              <a:t> </a:t>
            </a:r>
            <a:r>
              <a:rPr kumimoji="0" sz="1400" b="0" i="0" u="none" strike="noStrike" kern="1200" cap="none" spc="0" normalizeH="0" baseline="0" noProof="0" dirty="0">
                <a:ln>
                  <a:noFill/>
                </a:ln>
                <a:solidFill>
                  <a:prstClr val="black"/>
                </a:solidFill>
                <a:effectLst/>
                <a:uLnTx/>
                <a:uFillTx/>
                <a:latin typeface="Calibri"/>
                <a:ea typeface="+mn-ea"/>
                <a:cs typeface="Calibri"/>
              </a:rPr>
              <a:t>to r</a:t>
            </a:r>
            <a:r>
              <a:rPr kumimoji="0" sz="1400" b="0" i="0" u="none" strike="noStrike" kern="1200" cap="none" spc="-5" normalizeH="0" baseline="0" noProof="0" dirty="0">
                <a:ln>
                  <a:noFill/>
                </a:ln>
                <a:solidFill>
                  <a:prstClr val="black"/>
                </a:solidFill>
                <a:effectLst/>
                <a:uLnTx/>
                <a:uFillTx/>
                <a:latin typeface="Calibri"/>
                <a:ea typeface="+mn-ea"/>
                <a:cs typeface="Calibri"/>
              </a:rPr>
              <a:t>e</a:t>
            </a:r>
            <a:r>
              <a:rPr kumimoji="0" sz="1400" b="0" i="0" u="none" strike="noStrike" kern="1200" cap="none" spc="0" normalizeH="0" baseline="0" noProof="0" dirty="0">
                <a:ln>
                  <a:noFill/>
                </a:ln>
                <a:solidFill>
                  <a:prstClr val="black"/>
                </a:solidFill>
                <a:effectLst/>
                <a:uLnTx/>
                <a:uFillTx/>
                <a:latin typeface="Calibri"/>
                <a:ea typeface="+mn-ea"/>
                <a:cs typeface="Calibri"/>
              </a:rPr>
              <a:t>t</a:t>
            </a:r>
            <a:r>
              <a:rPr kumimoji="0" sz="1400" b="0" i="0" u="none" strike="noStrike" kern="1200" cap="none" spc="-10" normalizeH="0" baseline="0" noProof="0" dirty="0">
                <a:ln>
                  <a:noFill/>
                </a:ln>
                <a:solidFill>
                  <a:prstClr val="black"/>
                </a:solidFill>
                <a:effectLst/>
                <a:uLnTx/>
                <a:uFillTx/>
                <a:latin typeface="Calibri"/>
                <a:ea typeface="+mn-ea"/>
                <a:cs typeface="Calibri"/>
              </a:rPr>
              <a:t>u</a:t>
            </a:r>
            <a:r>
              <a:rPr kumimoji="0" sz="1400" b="0" i="0" u="none" strike="noStrike" kern="1200" cap="none" spc="0" normalizeH="0" baseline="0" noProof="0" dirty="0">
                <a:ln>
                  <a:noFill/>
                </a:ln>
                <a:solidFill>
                  <a:prstClr val="black"/>
                </a:solidFill>
                <a:effectLst/>
                <a:uLnTx/>
                <a:uFillTx/>
                <a:latin typeface="Calibri"/>
                <a:ea typeface="+mn-ea"/>
                <a:cs typeface="Calibri"/>
              </a:rPr>
              <a:t>rn</a:t>
            </a:r>
            <a:r>
              <a:rPr kumimoji="0" sz="1400" b="0" i="0" u="none" strike="noStrike" kern="1200" cap="none" spc="-5" normalizeH="0" baseline="0" noProof="0" dirty="0">
                <a:ln>
                  <a:noFill/>
                </a:ln>
                <a:solidFill>
                  <a:prstClr val="black"/>
                </a:solidFill>
                <a:effectLst/>
                <a:uLnTx/>
                <a:uFillTx/>
                <a:latin typeface="Calibri"/>
                <a:ea typeface="+mn-ea"/>
                <a:cs typeface="Calibri"/>
              </a:rPr>
              <a:t> </a:t>
            </a:r>
            <a:r>
              <a:rPr kumimoji="0" sz="1400" b="0" i="0" u="none" strike="noStrike" kern="1200" cap="none" spc="0" normalizeH="0" baseline="0" noProof="0" dirty="0">
                <a:ln>
                  <a:noFill/>
                </a:ln>
                <a:solidFill>
                  <a:prstClr val="black"/>
                </a:solidFill>
                <a:effectLst/>
                <a:uLnTx/>
                <a:uFillTx/>
                <a:latin typeface="Calibri"/>
                <a:ea typeface="+mn-ea"/>
                <a:cs typeface="Calibri"/>
              </a:rPr>
              <a:t>to</a:t>
            </a:r>
            <a:r>
              <a:rPr kumimoji="0" sz="1400" b="0" i="0" u="none" strike="noStrike" kern="1200" cap="none" spc="10" normalizeH="0" baseline="0" noProof="0" dirty="0">
                <a:ln>
                  <a:noFill/>
                </a:ln>
                <a:solidFill>
                  <a:prstClr val="black"/>
                </a:solidFill>
                <a:effectLst/>
                <a:uLnTx/>
                <a:uFillTx/>
                <a:latin typeface="Calibri"/>
                <a:ea typeface="+mn-ea"/>
                <a:cs typeface="Calibri"/>
              </a:rPr>
              <a:t> </a:t>
            </a:r>
            <a:r>
              <a:rPr kumimoji="0" sz="1400" b="0" i="0" u="none" strike="noStrike" kern="1200" cap="none" spc="0" normalizeH="0" baseline="0" noProof="0" dirty="0">
                <a:ln>
                  <a:noFill/>
                </a:ln>
                <a:solidFill>
                  <a:prstClr val="black"/>
                </a:solidFill>
                <a:effectLst/>
                <a:uLnTx/>
                <a:uFillTx/>
                <a:latin typeface="Calibri"/>
                <a:ea typeface="+mn-ea"/>
                <a:cs typeface="Calibri"/>
              </a:rPr>
              <a:t>t</a:t>
            </a:r>
            <a:r>
              <a:rPr kumimoji="0" sz="1400" b="0" i="0" u="none" strike="noStrike" kern="1200" cap="none" spc="-10" normalizeH="0" baseline="0" noProof="0" dirty="0">
                <a:ln>
                  <a:noFill/>
                </a:ln>
                <a:solidFill>
                  <a:prstClr val="black"/>
                </a:solidFill>
                <a:effectLst/>
                <a:uLnTx/>
                <a:uFillTx/>
                <a:latin typeface="Calibri"/>
                <a:ea typeface="+mn-ea"/>
                <a:cs typeface="Calibri"/>
              </a:rPr>
              <a:t>h</a:t>
            </a:r>
            <a:r>
              <a:rPr kumimoji="0" sz="1400" b="0" i="0" u="none" strike="noStrike" kern="1200" cap="none" spc="0" normalizeH="0" baseline="0" noProof="0" dirty="0">
                <a:ln>
                  <a:noFill/>
                </a:ln>
                <a:solidFill>
                  <a:prstClr val="black"/>
                </a:solidFill>
                <a:effectLst/>
                <a:uLnTx/>
                <a:uFillTx/>
                <a:latin typeface="Calibri"/>
                <a:ea typeface="+mn-ea"/>
                <a:cs typeface="Calibri"/>
              </a:rPr>
              <a:t>eir </a:t>
            </a:r>
            <a:r>
              <a:rPr kumimoji="0" sz="1400" b="0" i="0" u="none" strike="noStrike" kern="1200" cap="none" spc="-10" normalizeH="0" baseline="0" noProof="0" dirty="0">
                <a:ln>
                  <a:noFill/>
                </a:ln>
                <a:solidFill>
                  <a:prstClr val="black"/>
                </a:solidFill>
                <a:effectLst/>
                <a:uLnTx/>
                <a:uFillTx/>
                <a:latin typeface="Calibri"/>
                <a:ea typeface="+mn-ea"/>
                <a:cs typeface="Calibri"/>
              </a:rPr>
              <a:t>h</a:t>
            </a:r>
            <a:r>
              <a:rPr kumimoji="0" sz="1400" b="0" i="0" u="none" strike="noStrike" kern="1200" cap="none" spc="-5" normalizeH="0" baseline="0" noProof="0" dirty="0">
                <a:ln>
                  <a:noFill/>
                </a:ln>
                <a:solidFill>
                  <a:prstClr val="black"/>
                </a:solidFill>
                <a:effectLst/>
                <a:uLnTx/>
                <a:uFillTx/>
                <a:latin typeface="Calibri"/>
                <a:ea typeface="+mn-ea"/>
                <a:cs typeface="Calibri"/>
              </a:rPr>
              <a:t>ome</a:t>
            </a:r>
            <a:r>
              <a:rPr kumimoji="0" sz="1400" b="0" i="0" u="none" strike="noStrike" kern="1200" cap="none" spc="0" normalizeH="0" baseline="0" noProof="0" dirty="0">
                <a:ln>
                  <a:noFill/>
                </a:ln>
                <a:solidFill>
                  <a:prstClr val="black"/>
                </a:solidFill>
                <a:effectLst/>
                <a:uLnTx/>
                <a:uFillTx/>
                <a:latin typeface="Calibri"/>
                <a:ea typeface="+mn-ea"/>
                <a:cs typeface="Calibri"/>
              </a:rPr>
              <a:t>s in</a:t>
            </a:r>
            <a:r>
              <a:rPr kumimoji="0" sz="1400" b="0" i="0" u="none" strike="noStrike" kern="1200" cap="none" spc="-15" normalizeH="0" baseline="0" noProof="0" dirty="0">
                <a:ln>
                  <a:noFill/>
                </a:ln>
                <a:solidFill>
                  <a:prstClr val="black"/>
                </a:solidFill>
                <a:effectLst/>
                <a:uLnTx/>
                <a:uFillTx/>
                <a:latin typeface="Calibri"/>
                <a:ea typeface="+mn-ea"/>
                <a:cs typeface="Calibri"/>
              </a:rPr>
              <a:t> </a:t>
            </a:r>
            <a:r>
              <a:rPr kumimoji="0" sz="1400" b="0" i="0" u="none" strike="noStrike" kern="1200" cap="none" spc="-5" normalizeH="0" baseline="0" noProof="0" dirty="0">
                <a:ln>
                  <a:noFill/>
                </a:ln>
                <a:solidFill>
                  <a:prstClr val="black"/>
                </a:solidFill>
                <a:effectLst/>
                <a:uLnTx/>
                <a:uFillTx/>
                <a:latin typeface="Calibri"/>
                <a:ea typeface="+mn-ea"/>
                <a:cs typeface="Calibri"/>
              </a:rPr>
              <a:t>Sy</a:t>
            </a:r>
            <a:r>
              <a:rPr kumimoji="0" sz="1400" b="0" i="0" u="none" strike="noStrike" kern="1200" cap="none" spc="5" normalizeH="0" baseline="0" noProof="0" dirty="0">
                <a:ln>
                  <a:noFill/>
                </a:ln>
                <a:solidFill>
                  <a:prstClr val="black"/>
                </a:solidFill>
                <a:effectLst/>
                <a:uLnTx/>
                <a:uFillTx/>
                <a:latin typeface="Calibri"/>
                <a:ea typeface="+mn-ea"/>
                <a:cs typeface="Calibri"/>
              </a:rPr>
              <a:t>r</a:t>
            </a:r>
            <a:r>
              <a:rPr kumimoji="0" sz="1400" b="0" i="0" u="none" strike="noStrike" kern="1200" cap="none" spc="0" normalizeH="0" baseline="0" noProof="0" dirty="0">
                <a:ln>
                  <a:noFill/>
                </a:ln>
                <a:solidFill>
                  <a:prstClr val="black"/>
                </a:solidFill>
                <a:effectLst/>
                <a:uLnTx/>
                <a:uFillTx/>
                <a:latin typeface="Calibri"/>
                <a:ea typeface="+mn-ea"/>
                <a:cs typeface="Calibri"/>
              </a:rPr>
              <a:t>ia.</a:t>
            </a:r>
            <a:r>
              <a:rPr kumimoji="0" sz="1400" b="0" i="0" u="none" strike="noStrike" kern="1200" cap="none" spc="-15" normalizeH="0" baseline="0" noProof="0" dirty="0">
                <a:ln>
                  <a:noFill/>
                </a:ln>
                <a:solidFill>
                  <a:prstClr val="black"/>
                </a:solidFill>
                <a:effectLst/>
                <a:uLnTx/>
                <a:uFillTx/>
                <a:latin typeface="Calibri"/>
                <a:ea typeface="+mn-ea"/>
                <a:cs typeface="Calibri"/>
              </a:rPr>
              <a:t> </a:t>
            </a:r>
            <a:r>
              <a:rPr kumimoji="0" sz="1400" b="0" i="0" u="none" strike="noStrike" kern="1200" cap="none" spc="-5" normalizeH="0" baseline="0" noProof="0" dirty="0">
                <a:ln>
                  <a:noFill/>
                </a:ln>
                <a:solidFill>
                  <a:prstClr val="black"/>
                </a:solidFill>
                <a:effectLst/>
                <a:uLnTx/>
                <a:uFillTx/>
                <a:latin typeface="Calibri"/>
                <a:ea typeface="+mn-ea"/>
                <a:cs typeface="Calibri"/>
              </a:rPr>
              <a:t>P</a:t>
            </a:r>
            <a:r>
              <a:rPr kumimoji="0" sz="1400" b="0" i="0" u="none" strike="noStrike" kern="1200" cap="none" spc="-10" normalizeH="0" baseline="0" noProof="0" dirty="0">
                <a:ln>
                  <a:noFill/>
                </a:ln>
                <a:solidFill>
                  <a:prstClr val="black"/>
                </a:solidFill>
                <a:effectLst/>
                <a:uLnTx/>
                <a:uFillTx/>
                <a:latin typeface="Calibri"/>
                <a:ea typeface="+mn-ea"/>
                <a:cs typeface="Calibri"/>
              </a:rPr>
              <a:t>h</a:t>
            </a:r>
            <a:r>
              <a:rPr kumimoji="0" sz="1400" b="0" i="0" u="none" strike="noStrike" kern="1200" cap="none" spc="-5" normalizeH="0" baseline="0" noProof="0" dirty="0">
                <a:ln>
                  <a:noFill/>
                </a:ln>
                <a:solidFill>
                  <a:prstClr val="black"/>
                </a:solidFill>
                <a:effectLst/>
                <a:uLnTx/>
                <a:uFillTx/>
                <a:latin typeface="Calibri"/>
                <a:ea typeface="+mn-ea"/>
                <a:cs typeface="Calibri"/>
              </a:rPr>
              <a:t>ot</a:t>
            </a:r>
            <a:r>
              <a:rPr kumimoji="0" sz="1400" b="0" i="0" u="none" strike="noStrike" kern="1200" cap="none" spc="0" normalizeH="0" baseline="0" noProof="0" dirty="0">
                <a:ln>
                  <a:noFill/>
                </a:ln>
                <a:solidFill>
                  <a:prstClr val="black"/>
                </a:solidFill>
                <a:effectLst/>
                <a:uLnTx/>
                <a:uFillTx/>
                <a:latin typeface="Calibri"/>
                <a:ea typeface="+mn-ea"/>
                <a:cs typeface="Calibri"/>
              </a:rPr>
              <a:t>o</a:t>
            </a:r>
            <a:r>
              <a:rPr kumimoji="0" sz="1400" b="0" i="0" u="none" strike="noStrike" kern="1200" cap="none" spc="-5" normalizeH="0" baseline="0" noProof="0" dirty="0">
                <a:ln>
                  <a:noFill/>
                </a:ln>
                <a:solidFill>
                  <a:prstClr val="black"/>
                </a:solidFill>
                <a:effectLst/>
                <a:uLnTx/>
                <a:uFillTx/>
                <a:latin typeface="Calibri"/>
                <a:ea typeface="+mn-ea"/>
                <a:cs typeface="Calibri"/>
              </a:rPr>
              <a:t> C</a:t>
            </a:r>
            <a:r>
              <a:rPr kumimoji="0" sz="1400" b="0" i="0" u="none" strike="noStrike" kern="1200" cap="none" spc="0" normalizeH="0" baseline="0" noProof="0" dirty="0">
                <a:ln>
                  <a:noFill/>
                </a:ln>
                <a:solidFill>
                  <a:prstClr val="black"/>
                </a:solidFill>
                <a:effectLst/>
                <a:uLnTx/>
                <a:uFillTx/>
                <a:latin typeface="Calibri"/>
                <a:ea typeface="+mn-ea"/>
                <a:cs typeface="Calibri"/>
              </a:rPr>
              <a:t>re</a:t>
            </a:r>
            <a:r>
              <a:rPr kumimoji="0" sz="1400" b="0" i="0" u="none" strike="noStrike" kern="1200" cap="none" spc="-10" normalizeH="0" baseline="0" noProof="0" dirty="0">
                <a:ln>
                  <a:noFill/>
                </a:ln>
                <a:solidFill>
                  <a:prstClr val="black"/>
                </a:solidFill>
                <a:effectLst/>
                <a:uLnTx/>
                <a:uFillTx/>
                <a:latin typeface="Calibri"/>
                <a:ea typeface="+mn-ea"/>
                <a:cs typeface="Calibri"/>
              </a:rPr>
              <a:t>d</a:t>
            </a:r>
            <a:r>
              <a:rPr kumimoji="0" sz="1400" b="0" i="0" u="none" strike="noStrike" kern="1200" cap="none" spc="0" normalizeH="0" baseline="0" noProof="0" dirty="0">
                <a:ln>
                  <a:noFill/>
                </a:ln>
                <a:solidFill>
                  <a:prstClr val="black"/>
                </a:solidFill>
                <a:effectLst/>
                <a:uLnTx/>
                <a:uFillTx/>
                <a:latin typeface="Calibri"/>
                <a:ea typeface="+mn-ea"/>
                <a:cs typeface="Calibri"/>
              </a:rPr>
              <a:t>it:</a:t>
            </a:r>
            <a:r>
              <a:rPr kumimoji="0" sz="1400" b="0" i="0" u="none" strike="noStrike" kern="1200" cap="none" spc="20" normalizeH="0" baseline="0" noProof="0" dirty="0">
                <a:ln>
                  <a:noFill/>
                </a:ln>
                <a:solidFill>
                  <a:prstClr val="black"/>
                </a:solidFill>
                <a:effectLst/>
                <a:uLnTx/>
                <a:uFillTx/>
                <a:latin typeface="Calibri"/>
                <a:ea typeface="+mn-ea"/>
                <a:cs typeface="Calibri"/>
              </a:rPr>
              <a:t> </a:t>
            </a:r>
            <a:r>
              <a:rPr kumimoji="0" sz="1400" b="0" i="0" u="none" strike="noStrike" kern="1200" cap="none" spc="0" normalizeH="0" baseline="0" noProof="0" dirty="0">
                <a:ln>
                  <a:noFill/>
                </a:ln>
                <a:solidFill>
                  <a:prstClr val="black"/>
                </a:solidFill>
                <a:effectLst/>
                <a:uLnTx/>
                <a:uFillTx/>
                <a:latin typeface="Calibri"/>
                <a:ea typeface="+mn-ea"/>
                <a:cs typeface="Calibri"/>
              </a:rPr>
              <a:t>Anwar</a:t>
            </a:r>
            <a:r>
              <a:rPr kumimoji="0" sz="1400" b="0" i="0" u="none" strike="noStrike" kern="1200" cap="none" spc="-5" normalizeH="0" baseline="0" noProof="0" dirty="0">
                <a:ln>
                  <a:noFill/>
                </a:ln>
                <a:solidFill>
                  <a:prstClr val="black"/>
                </a:solidFill>
                <a:effectLst/>
                <a:uLnTx/>
                <a:uFillTx/>
                <a:latin typeface="Calibri"/>
                <a:ea typeface="+mn-ea"/>
                <a:cs typeface="Calibri"/>
              </a:rPr>
              <a:t> </a:t>
            </a:r>
            <a:r>
              <a:rPr kumimoji="0" sz="1400" b="0" i="0" u="none" strike="noStrike" kern="1200" cap="none" spc="0" normalizeH="0" baseline="0" noProof="0" dirty="0">
                <a:ln>
                  <a:noFill/>
                </a:ln>
                <a:solidFill>
                  <a:prstClr val="black"/>
                </a:solidFill>
                <a:effectLst/>
                <a:uLnTx/>
                <a:uFillTx/>
                <a:latin typeface="Calibri"/>
                <a:ea typeface="+mn-ea"/>
                <a:cs typeface="Calibri"/>
              </a:rPr>
              <a:t>Amro</a:t>
            </a:r>
            <a:r>
              <a:rPr kumimoji="0" sz="1400" b="0" i="0" u="none" strike="noStrike" kern="1200" cap="none" spc="-5" normalizeH="0" baseline="0" noProof="0" dirty="0">
                <a:ln>
                  <a:noFill/>
                </a:ln>
                <a:solidFill>
                  <a:prstClr val="black"/>
                </a:solidFill>
                <a:effectLst/>
                <a:uLnTx/>
                <a:uFillTx/>
                <a:latin typeface="Calibri"/>
                <a:ea typeface="+mn-ea"/>
                <a:cs typeface="Calibri"/>
              </a:rPr>
              <a:t>/</a:t>
            </a:r>
            <a:r>
              <a:rPr kumimoji="0" sz="1400" b="0" i="0" u="none" strike="noStrike" kern="1200" cap="none" spc="0" normalizeH="0" baseline="0" noProof="0" dirty="0">
                <a:ln>
                  <a:noFill/>
                </a:ln>
                <a:solidFill>
                  <a:prstClr val="black"/>
                </a:solidFill>
                <a:effectLst/>
                <a:uLnTx/>
                <a:uFillTx/>
                <a:latin typeface="Calibri"/>
                <a:ea typeface="+mn-ea"/>
                <a:cs typeface="Calibri"/>
              </a:rPr>
              <a:t>Age</a:t>
            </a:r>
            <a:r>
              <a:rPr kumimoji="0" sz="1400" b="0" i="0" u="none" strike="noStrike" kern="1200" cap="none" spc="-10" normalizeH="0" baseline="0" noProof="0" dirty="0">
                <a:ln>
                  <a:noFill/>
                </a:ln>
                <a:solidFill>
                  <a:prstClr val="black"/>
                </a:solidFill>
                <a:effectLst/>
                <a:uLnTx/>
                <a:uFillTx/>
                <a:latin typeface="Calibri"/>
                <a:ea typeface="+mn-ea"/>
                <a:cs typeface="Calibri"/>
              </a:rPr>
              <a:t>nc</a:t>
            </a:r>
            <a:r>
              <a:rPr kumimoji="0" sz="1400" b="0" i="0" u="none" strike="noStrike" kern="1200" cap="none" spc="0" normalizeH="0" baseline="0" noProof="0" dirty="0">
                <a:ln>
                  <a:noFill/>
                </a:ln>
                <a:solidFill>
                  <a:prstClr val="black"/>
                </a:solidFill>
                <a:effectLst/>
                <a:uLnTx/>
                <a:uFillTx/>
                <a:latin typeface="Calibri"/>
                <a:ea typeface="+mn-ea"/>
                <a:cs typeface="Calibri"/>
              </a:rPr>
              <a:t>e</a:t>
            </a:r>
            <a:r>
              <a:rPr kumimoji="0" sz="1400" b="0" i="0" u="none" strike="noStrike" kern="1200" cap="none" spc="-20" normalizeH="0" baseline="0" noProof="0" dirty="0">
                <a:ln>
                  <a:noFill/>
                </a:ln>
                <a:solidFill>
                  <a:prstClr val="black"/>
                </a:solidFill>
                <a:effectLst/>
                <a:uLnTx/>
                <a:uFillTx/>
                <a:latin typeface="Calibri"/>
                <a:ea typeface="+mn-ea"/>
                <a:cs typeface="Calibri"/>
              </a:rPr>
              <a:t> </a:t>
            </a:r>
            <a:r>
              <a:rPr kumimoji="0" sz="1400" b="0" i="0" u="none" strike="noStrike" kern="1200" cap="none" spc="-5" normalizeH="0" baseline="0" noProof="0" dirty="0">
                <a:ln>
                  <a:noFill/>
                </a:ln>
                <a:solidFill>
                  <a:prstClr val="black"/>
                </a:solidFill>
                <a:effectLst/>
                <a:uLnTx/>
                <a:uFillTx/>
                <a:latin typeface="Calibri"/>
                <a:ea typeface="+mn-ea"/>
                <a:cs typeface="Calibri"/>
              </a:rPr>
              <a:t>F</a:t>
            </a:r>
            <a:r>
              <a:rPr kumimoji="0" sz="1400" b="0" i="0" u="none" strike="noStrike" kern="1200" cap="none" spc="0" normalizeH="0" baseline="0" noProof="0" dirty="0">
                <a:ln>
                  <a:noFill/>
                </a:ln>
                <a:solidFill>
                  <a:prstClr val="black"/>
                </a:solidFill>
                <a:effectLst/>
                <a:uLnTx/>
                <a:uFillTx/>
                <a:latin typeface="Calibri"/>
                <a:ea typeface="+mn-ea"/>
                <a:cs typeface="Calibri"/>
              </a:rPr>
              <a:t>ra</a:t>
            </a:r>
            <a:r>
              <a:rPr kumimoji="0" sz="1400" b="0" i="0" u="none" strike="noStrike" kern="1200" cap="none" spc="-10" normalizeH="0" baseline="0" noProof="0" dirty="0">
                <a:ln>
                  <a:noFill/>
                </a:ln>
                <a:solidFill>
                  <a:prstClr val="black"/>
                </a:solidFill>
                <a:effectLst/>
                <a:uLnTx/>
                <a:uFillTx/>
                <a:latin typeface="Calibri"/>
                <a:ea typeface="+mn-ea"/>
                <a:cs typeface="Calibri"/>
              </a:rPr>
              <a:t>nc</a:t>
            </a:r>
            <a:r>
              <a:rPr kumimoji="0" sz="1400" b="0" i="0" u="none" strike="noStrike" kern="1200" cap="none" spc="-5" normalizeH="0" baseline="0" noProof="0" dirty="0">
                <a:ln>
                  <a:noFill/>
                </a:ln>
                <a:solidFill>
                  <a:prstClr val="black"/>
                </a:solidFill>
                <a:effectLst/>
                <a:uLnTx/>
                <a:uFillTx/>
                <a:latin typeface="Calibri"/>
                <a:ea typeface="+mn-ea"/>
                <a:cs typeface="Calibri"/>
              </a:rPr>
              <a:t>e</a:t>
            </a:r>
            <a:r>
              <a:rPr kumimoji="0" sz="1400" b="0" i="0" u="none" strike="noStrike" kern="1200" cap="none" spc="0" normalizeH="0" baseline="0" noProof="0" dirty="0">
                <a:ln>
                  <a:noFill/>
                </a:ln>
                <a:solidFill>
                  <a:prstClr val="black"/>
                </a:solidFill>
                <a:effectLst/>
                <a:uLnTx/>
                <a:uFillTx/>
                <a:latin typeface="Calibri"/>
                <a:ea typeface="+mn-ea"/>
                <a:cs typeface="Calibri"/>
              </a:rPr>
              <a:t>-</a:t>
            </a:r>
            <a:r>
              <a:rPr kumimoji="0" sz="1400" b="0" i="0" u="none" strike="noStrike" kern="1200" cap="none" spc="-5" normalizeH="0" baseline="0" noProof="0" dirty="0">
                <a:ln>
                  <a:noFill/>
                </a:ln>
                <a:solidFill>
                  <a:prstClr val="black"/>
                </a:solidFill>
                <a:effectLst/>
                <a:uLnTx/>
                <a:uFillTx/>
                <a:latin typeface="Calibri"/>
                <a:ea typeface="+mn-ea"/>
                <a:cs typeface="Calibri"/>
              </a:rPr>
              <a:t>P</a:t>
            </a:r>
            <a:r>
              <a:rPr kumimoji="0" sz="1400" b="0" i="0" u="none" strike="noStrike" kern="1200" cap="none" spc="0" normalizeH="0" baseline="0" noProof="0" dirty="0">
                <a:ln>
                  <a:noFill/>
                </a:ln>
                <a:solidFill>
                  <a:prstClr val="black"/>
                </a:solidFill>
                <a:effectLst/>
                <a:uLnTx/>
                <a:uFillTx/>
                <a:latin typeface="Calibri"/>
                <a:ea typeface="+mn-ea"/>
                <a:cs typeface="Calibri"/>
              </a:rPr>
              <a:t>resse</a:t>
            </a:r>
            <a:r>
              <a:rPr kumimoji="0" sz="1400" b="0" i="0" u="none" strike="noStrike" kern="1200" cap="none" spc="-20" normalizeH="0" baseline="0" noProof="0" dirty="0">
                <a:ln>
                  <a:noFill/>
                </a:ln>
                <a:solidFill>
                  <a:prstClr val="black"/>
                </a:solidFill>
                <a:effectLst/>
                <a:uLnTx/>
                <a:uFillTx/>
                <a:latin typeface="Calibri"/>
                <a:ea typeface="+mn-ea"/>
                <a:cs typeface="Calibri"/>
              </a:rPr>
              <a:t> </a:t>
            </a:r>
            <a:r>
              <a:rPr kumimoji="0" sz="1400" b="0" i="0" u="none" strike="noStrike" kern="1200" cap="none" spc="0" normalizeH="0" baseline="0" noProof="0" dirty="0">
                <a:ln>
                  <a:noFill/>
                </a:ln>
                <a:solidFill>
                  <a:prstClr val="black"/>
                </a:solidFill>
                <a:effectLst/>
                <a:uLnTx/>
                <a:uFillTx/>
                <a:latin typeface="Calibri"/>
                <a:ea typeface="+mn-ea"/>
                <a:cs typeface="Calibri"/>
              </a:rPr>
              <a:t>—</a:t>
            </a:r>
            <a:r>
              <a:rPr kumimoji="0" sz="1400" b="0" i="0" u="none" strike="noStrike" kern="1200" cap="none" spc="-5" normalizeH="0" baseline="0" noProof="0" dirty="0">
                <a:ln>
                  <a:noFill/>
                </a:ln>
                <a:solidFill>
                  <a:prstClr val="black"/>
                </a:solidFill>
                <a:effectLst/>
                <a:uLnTx/>
                <a:uFillTx/>
                <a:latin typeface="Calibri"/>
                <a:ea typeface="+mn-ea"/>
                <a:cs typeface="Calibri"/>
              </a:rPr>
              <a:t> </a:t>
            </a:r>
            <a:r>
              <a:rPr kumimoji="0" sz="1400" b="0" i="0" u="none" strike="noStrike" kern="1200" cap="none" spc="0" normalizeH="0" baseline="0" noProof="0" dirty="0">
                <a:ln>
                  <a:noFill/>
                </a:ln>
                <a:solidFill>
                  <a:prstClr val="black"/>
                </a:solidFill>
                <a:effectLst/>
                <a:uLnTx/>
                <a:uFillTx/>
                <a:latin typeface="Calibri"/>
                <a:ea typeface="+mn-ea"/>
                <a:cs typeface="Calibri"/>
              </a:rPr>
              <a:t>Get</a:t>
            </a:r>
            <a:r>
              <a:rPr kumimoji="0" sz="1400" b="0" i="0" u="none" strike="noStrike" kern="1200" cap="none" spc="-10" normalizeH="0" baseline="0" noProof="0" dirty="0">
                <a:ln>
                  <a:noFill/>
                </a:ln>
                <a:solidFill>
                  <a:prstClr val="black"/>
                </a:solidFill>
                <a:effectLst/>
                <a:uLnTx/>
                <a:uFillTx/>
                <a:latin typeface="Calibri"/>
                <a:ea typeface="+mn-ea"/>
                <a:cs typeface="Calibri"/>
              </a:rPr>
              <a:t>t</a:t>
            </a:r>
            <a:r>
              <a:rPr kumimoji="0" sz="1400" b="0" i="0" u="none" strike="noStrike" kern="1200" cap="none" spc="0" normalizeH="0" baseline="0" noProof="0" dirty="0">
                <a:ln>
                  <a:noFill/>
                </a:ln>
                <a:solidFill>
                  <a:prstClr val="black"/>
                </a:solidFill>
                <a:effectLst/>
                <a:uLnTx/>
                <a:uFillTx/>
                <a:latin typeface="Calibri"/>
                <a:ea typeface="+mn-ea"/>
                <a:cs typeface="Calibri"/>
              </a:rPr>
              <a:t>y</a:t>
            </a:r>
            <a:r>
              <a:rPr kumimoji="0" sz="1400" b="0" i="0" u="none" strike="noStrike" kern="1200" cap="none" spc="5" normalizeH="0" baseline="0" noProof="0" dirty="0">
                <a:ln>
                  <a:noFill/>
                </a:ln>
                <a:solidFill>
                  <a:prstClr val="black"/>
                </a:solidFill>
                <a:effectLst/>
                <a:uLnTx/>
                <a:uFillTx/>
                <a:latin typeface="Calibri"/>
                <a:ea typeface="+mn-ea"/>
                <a:cs typeface="Calibri"/>
              </a:rPr>
              <a:t> </a:t>
            </a:r>
            <a:r>
              <a:rPr kumimoji="0" sz="1400" b="0" i="0" u="none" strike="noStrike" kern="1200" cap="none" spc="-10" normalizeH="0" baseline="0" noProof="0" dirty="0">
                <a:ln>
                  <a:noFill/>
                </a:ln>
                <a:solidFill>
                  <a:prstClr val="black"/>
                </a:solidFill>
                <a:effectLst/>
                <a:uLnTx/>
                <a:uFillTx/>
                <a:latin typeface="Calibri"/>
                <a:ea typeface="+mn-ea"/>
                <a:cs typeface="Calibri"/>
              </a:rPr>
              <a:t>Im</a:t>
            </a:r>
            <a:r>
              <a:rPr kumimoji="0" sz="1400" b="0" i="0" u="none" strike="noStrike" kern="1200" cap="none" spc="0" normalizeH="0" baseline="0" noProof="0" dirty="0">
                <a:ln>
                  <a:noFill/>
                </a:ln>
                <a:solidFill>
                  <a:prstClr val="black"/>
                </a:solidFill>
                <a:effectLst/>
                <a:uLnTx/>
                <a:uFillTx/>
                <a:latin typeface="Calibri"/>
                <a:ea typeface="+mn-ea"/>
                <a:cs typeface="Calibri"/>
              </a:rPr>
              <a:t>ag</a:t>
            </a:r>
            <a:r>
              <a:rPr kumimoji="0" sz="1400" b="0" i="0" u="none" strike="noStrike" kern="1200" cap="none" spc="-5" normalizeH="0" baseline="0" noProof="0" dirty="0">
                <a:ln>
                  <a:noFill/>
                </a:ln>
                <a:solidFill>
                  <a:prstClr val="black"/>
                </a:solidFill>
                <a:effectLst/>
                <a:uLnTx/>
                <a:uFillTx/>
                <a:latin typeface="Calibri"/>
                <a:ea typeface="+mn-ea"/>
                <a:cs typeface="Calibri"/>
              </a:rPr>
              <a:t>e</a:t>
            </a:r>
            <a:r>
              <a:rPr kumimoji="0" sz="1400" b="0" i="0" u="none" strike="noStrike" kern="1200" cap="none" spc="0" normalizeH="0" baseline="0" noProof="0" dirty="0">
                <a:ln>
                  <a:noFill/>
                </a:ln>
                <a:solidFill>
                  <a:prstClr val="black"/>
                </a:solidFill>
                <a:effectLst/>
                <a:uLnTx/>
                <a:uFillTx/>
                <a:latin typeface="Calibri"/>
                <a:ea typeface="+mn-ea"/>
                <a:cs typeface="Calibri"/>
              </a:rPr>
              <a:t>s</a:t>
            </a:r>
          </a:p>
        </p:txBody>
      </p:sp>
    </p:spTree>
    <p:extLst>
      <p:ext uri="{BB962C8B-B14F-4D97-AF65-F5344CB8AC3E}">
        <p14:creationId xmlns:p14="http://schemas.microsoft.com/office/powerpoint/2010/main" val="1251725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285114" y="1170985"/>
            <a:ext cx="10284058" cy="5413738"/>
          </a:xfrm>
        </p:spPr>
        <p:txBody>
          <a:bodyPr/>
          <a:lstStyle/>
          <a:p>
            <a:endParaRPr lang="en-US" dirty="0"/>
          </a:p>
        </p:txBody>
      </p:sp>
      <p:pic>
        <p:nvPicPr>
          <p:cNvPr id="3074" name="Picture 2" descr="FT_19.06.19_RefugeeResettlement_US-refugee-resettlement-drops-2.png (640×6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0"/>
            <a:ext cx="8153400" cy="6786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980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3600" b="1" dirty="0">
                <a:latin typeface="Arial" panose="020B0604020202020204" pitchFamily="34" charset="0"/>
                <a:cs typeface="Arial" panose="020B0604020202020204" pitchFamily="34" charset="0"/>
              </a:rPr>
              <a:t>US Refugees by state, 2019</a:t>
            </a:r>
          </a:p>
        </p:txBody>
      </p:sp>
      <p:sp>
        <p:nvSpPr>
          <p:cNvPr id="5" name="TextBox 4"/>
          <p:cNvSpPr txBox="1"/>
          <p:nvPr/>
        </p:nvSpPr>
        <p:spPr>
          <a:xfrm>
            <a:off x="228600" y="6477000"/>
            <a:ext cx="8839200" cy="400110"/>
          </a:xfrm>
          <a:prstGeom prst="rect">
            <a:avLst/>
          </a:prstGeom>
          <a:noFill/>
        </p:spPr>
        <p:txBody>
          <a:bodyPr wrap="square" rtlCol="0">
            <a:spAutoFit/>
          </a:bodyPr>
          <a:lstStyle/>
          <a:p>
            <a:r>
              <a:rPr lang="en-US" sz="1000" dirty="0">
                <a:hlinkClick r:id="rId3"/>
              </a:rPr>
              <a:t>https://www.pewresearch.org/fact-tank/2019/10/07/key-facts-about-refugees-to-the-u-s/ft_19-10-07_refugees_top-states-us-refugee-resettlement-fiscal-2019/</a:t>
            </a:r>
            <a:r>
              <a:rPr lang="en-US" sz="1000" dirty="0"/>
              <a:t>; </a:t>
            </a:r>
            <a:r>
              <a:rPr lang="en-US" sz="1000" dirty="0">
                <a:hlinkClick r:id="rId4"/>
              </a:rPr>
              <a:t>https://www.migrationpolicy.org/article/refugees-and-asylees-united-states</a:t>
            </a:r>
            <a:endParaRPr lang="en-US" sz="1000" dirty="0"/>
          </a:p>
        </p:txBody>
      </p:sp>
      <p:pic>
        <p:nvPicPr>
          <p:cNvPr id="7" name="Picture 6">
            <a:extLst>
              <a:ext uri="{FF2B5EF4-FFF2-40B4-BE49-F238E27FC236}">
                <a16:creationId xmlns:a16="http://schemas.microsoft.com/office/drawing/2014/main" id="{CEB6E6BA-DD6F-4947-AA32-8A5B0B12D74D}"/>
              </a:ext>
            </a:extLst>
          </p:cNvPr>
          <p:cNvPicPr>
            <a:picLocks noChangeAspect="1"/>
          </p:cNvPicPr>
          <p:nvPr/>
        </p:nvPicPr>
        <p:blipFill>
          <a:blip r:embed="rId5"/>
          <a:stretch>
            <a:fillRect/>
          </a:stretch>
        </p:blipFill>
        <p:spPr>
          <a:xfrm>
            <a:off x="304800" y="609600"/>
            <a:ext cx="3937000" cy="5918200"/>
          </a:xfrm>
          <a:prstGeom prst="rect">
            <a:avLst/>
          </a:prstGeom>
        </p:spPr>
      </p:pic>
      <p:pic>
        <p:nvPicPr>
          <p:cNvPr id="8" name="Picture 7">
            <a:extLst>
              <a:ext uri="{FF2B5EF4-FFF2-40B4-BE49-F238E27FC236}">
                <a16:creationId xmlns:a16="http://schemas.microsoft.com/office/drawing/2014/main" id="{0541B827-7652-E74B-AB2E-9B1FC8B9226E}"/>
              </a:ext>
            </a:extLst>
          </p:cNvPr>
          <p:cNvPicPr>
            <a:picLocks noChangeAspect="1"/>
          </p:cNvPicPr>
          <p:nvPr/>
        </p:nvPicPr>
        <p:blipFill>
          <a:blip r:embed="rId6"/>
          <a:stretch>
            <a:fillRect/>
          </a:stretch>
        </p:blipFill>
        <p:spPr>
          <a:xfrm>
            <a:off x="4203700" y="1705833"/>
            <a:ext cx="4635500" cy="3340100"/>
          </a:xfrm>
          <a:prstGeom prst="rect">
            <a:avLst/>
          </a:prstGeom>
        </p:spPr>
      </p:pic>
    </p:spTree>
    <p:extLst>
      <p:ext uri="{BB962C8B-B14F-4D97-AF65-F5344CB8AC3E}">
        <p14:creationId xmlns:p14="http://schemas.microsoft.com/office/powerpoint/2010/main" val="1115738548"/>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2_Office Theme">
  <a:themeElements>
    <a:clrScheme name="Custom 27">
      <a:dk1>
        <a:srgbClr val="052049"/>
      </a:dk1>
      <a:lt1>
        <a:sysClr val="window" lastClr="FFFFFF"/>
      </a:lt1>
      <a:dk2>
        <a:srgbClr val="18A3AC"/>
      </a:dk2>
      <a:lt2>
        <a:srgbClr val="EEECE1"/>
      </a:lt2>
      <a:accent1>
        <a:srgbClr val="178CCB"/>
      </a:accent1>
      <a:accent2>
        <a:srgbClr val="716FB2"/>
      </a:accent2>
      <a:accent3>
        <a:srgbClr val="FFDD00"/>
      </a:accent3>
      <a:accent4>
        <a:srgbClr val="D1D3D3"/>
      </a:accent4>
      <a:accent5>
        <a:srgbClr val="B4B9BF"/>
      </a:accent5>
      <a:accent6>
        <a:srgbClr val="18A3AC"/>
      </a:accent6>
      <a:hlink>
        <a:srgbClr val="18A3AC"/>
      </a:hlink>
      <a:folHlink>
        <a:srgbClr val="5DBFC5"/>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latin typeface="HelveticaNeueLT Std Lt"/>
            <a:cs typeface="HelveticaNeueLT Std Lt"/>
          </a:defRPr>
        </a:defPPr>
      </a:lstStyle>
    </a:txDef>
  </a:objectDefaults>
  <a:extraClrSchemeLst/>
  <a:extLst>
    <a:ext uri="{05A4C25C-085E-4340-85A3-A5531E510DB2}">
      <thm15:themeFamily xmlns:thm15="http://schemas.microsoft.com/office/thememl/2012/main" name="160707 LA " id="{5624062D-FA5F-F64A-98C6-E4A6CF4ABA25}" vid="{5735B902-35F1-C44B-BE9F-6FD62F04AA3D}"/>
    </a:ext>
  </a:extLst>
</a:theme>
</file>

<file path=ppt/theme/theme2.xml><?xml version="1.0" encoding="utf-8"?>
<a:theme xmlns:a="http://schemas.openxmlformats.org/drawingml/2006/main" name="1_Office Theme">
  <a:themeElements>
    <a:clrScheme name="Custom 27">
      <a:dk1>
        <a:srgbClr val="052049"/>
      </a:dk1>
      <a:lt1>
        <a:sysClr val="window" lastClr="FFFFFF"/>
      </a:lt1>
      <a:dk2>
        <a:srgbClr val="18A3AC"/>
      </a:dk2>
      <a:lt2>
        <a:srgbClr val="EEECE1"/>
      </a:lt2>
      <a:accent1>
        <a:srgbClr val="178CCB"/>
      </a:accent1>
      <a:accent2>
        <a:srgbClr val="716FB2"/>
      </a:accent2>
      <a:accent3>
        <a:srgbClr val="FFDD00"/>
      </a:accent3>
      <a:accent4>
        <a:srgbClr val="D1D3D3"/>
      </a:accent4>
      <a:accent5>
        <a:srgbClr val="B4B9BF"/>
      </a:accent5>
      <a:accent6>
        <a:srgbClr val="18A3AC"/>
      </a:accent6>
      <a:hlink>
        <a:srgbClr val="18A3AC"/>
      </a:hlink>
      <a:folHlink>
        <a:srgbClr val="5DBFC5"/>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latin typeface="HelveticaNeueLT Std Lt"/>
            <a:cs typeface="HelveticaNeueLT Std Lt"/>
          </a:defRPr>
        </a:defPPr>
      </a:lstStyle>
    </a:txDef>
  </a:objectDefaults>
  <a:extraClrSchemeLst/>
</a:theme>
</file>

<file path=ppt/theme/theme3.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6.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17066</TotalTime>
  <Words>3148</Words>
  <Application>Microsoft Office PowerPoint</Application>
  <PresentationFormat>On-screen Show (4:3)</PresentationFormat>
  <Paragraphs>324</Paragraphs>
  <Slides>36</Slides>
  <Notes>19</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36</vt:i4>
      </vt:variant>
    </vt:vector>
  </HeadingPairs>
  <TitlesOfParts>
    <vt:vector size="56" baseType="lpstr">
      <vt:lpstr>Arial</vt:lpstr>
      <vt:lpstr>Calibri</vt:lpstr>
      <vt:lpstr>Cambria</vt:lpstr>
      <vt:lpstr>Century Gothic</vt:lpstr>
      <vt:lpstr>Franklin Gothic Book</vt:lpstr>
      <vt:lpstr>Helvetica</vt:lpstr>
      <vt:lpstr>Helvetica Neue</vt:lpstr>
      <vt:lpstr>Helvetica Neue Light</vt:lpstr>
      <vt:lpstr>HelveticaNeueLT Std Lt</vt:lpstr>
      <vt:lpstr>Lucida Grande</vt:lpstr>
      <vt:lpstr>Old English Text MT</vt:lpstr>
      <vt:lpstr>PT Sans</vt:lpstr>
      <vt:lpstr>Times New Roman</vt:lpstr>
      <vt:lpstr>Wingdings 3</vt:lpstr>
      <vt:lpstr>2_Office Theme</vt:lpstr>
      <vt:lpstr>1_Office Theme</vt:lpstr>
      <vt:lpstr>Adjacency</vt:lpstr>
      <vt:lpstr>3_Office Theme</vt:lpstr>
      <vt:lpstr>Wisp</vt:lpstr>
      <vt:lpstr>Crop</vt:lpstr>
      <vt:lpstr>  Reproductive Health in Refugee Women  </vt:lpstr>
      <vt:lpstr>Objectives</vt:lpstr>
      <vt:lpstr>Poll questions  </vt:lpstr>
      <vt:lpstr>Pathways to Safety for Victims of Persecution or Organized Violence</vt:lpstr>
      <vt:lpstr>Assistance to refugees after arrival </vt:lpstr>
      <vt:lpstr>U.S. Refugee Admissions</vt:lpstr>
      <vt:lpstr>The New York Times</vt:lpstr>
      <vt:lpstr>PowerPoint Presentation</vt:lpstr>
      <vt:lpstr>US Refugees by state, 2019</vt:lpstr>
      <vt:lpstr>Top 10 Countries of Origin of Refugees  (10/2019 - 05/2020)</vt:lpstr>
      <vt:lpstr>Afghan and Iraqi SIV Arrivals </vt:lpstr>
      <vt:lpstr>PowerPoint Presentation</vt:lpstr>
      <vt:lpstr>California Refugees  (2008-2018) and SIVs (2016-2018) By Nationality </vt:lpstr>
      <vt:lpstr>Maternal health outcomes of  refugee groups</vt:lpstr>
      <vt:lpstr>PowerPoint Presentation</vt:lpstr>
      <vt:lpstr>Somali Women and Pregnancy Outcomes Post Migration  </vt:lpstr>
      <vt:lpstr>Maternal infant health outcomes among Somali refugee women </vt:lpstr>
      <vt:lpstr>Refugee health assessment at arrival to the US </vt:lpstr>
      <vt:lpstr>Reproductive health questions in refugee screening guidelines  </vt:lpstr>
      <vt:lpstr>PowerPoint Presentation</vt:lpstr>
      <vt:lpstr>Canadian refugee health screening guidelines </vt:lpstr>
      <vt:lpstr>Canadian refugee health guidelines </vt:lpstr>
      <vt:lpstr>California Refugee Health Assessment Females (2017) (5)</vt:lpstr>
      <vt:lpstr>Refugee screening and primary care  </vt:lpstr>
      <vt:lpstr>Integration of refugee assessment in primary care</vt:lpstr>
      <vt:lpstr>Medicaid managed care plans</vt:lpstr>
      <vt:lpstr>Which biases did you observe in the assigned articles on contraceptive use in refugee women?  </vt:lpstr>
      <vt:lpstr>Contraceptive use among  Afghan women: Avoid stereotypes  </vt:lpstr>
      <vt:lpstr>Lessons from postpartum contraception study on foreign-born mothers </vt:lpstr>
      <vt:lpstr>Reproductive Refugee Network (Repro-Net) </vt:lpstr>
      <vt:lpstr>PowerPoint Presentation</vt:lpstr>
      <vt:lpstr>ReproNet collaboration with Sacramento County Department of Health - 2020</vt:lpstr>
      <vt:lpstr>ReproNet in times of COVID-19</vt:lpstr>
      <vt:lpstr>Questions and Answers</vt:lpstr>
      <vt:lpstr>References</vt:lpstr>
      <vt:lpstr>PowerPoint Presentation</vt:lpstr>
    </vt:vector>
  </TitlesOfParts>
  <Company>DHCS and 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Thiel de Bocanegra, Heike (DHCS-OFP-UCSF)</dc:creator>
  <cp:lastModifiedBy>Maxwell, Hailey Christine</cp:lastModifiedBy>
  <cp:revision>303</cp:revision>
  <dcterms:created xsi:type="dcterms:W3CDTF">2016-06-11T01:27:35Z</dcterms:created>
  <dcterms:modified xsi:type="dcterms:W3CDTF">2020-06-25T20:59:50Z</dcterms:modified>
</cp:coreProperties>
</file>