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20"/>
  </p:notesMasterIdLst>
  <p:sldIdLst>
    <p:sldId id="257" r:id="rId3"/>
    <p:sldId id="258" r:id="rId4"/>
    <p:sldId id="277" r:id="rId5"/>
    <p:sldId id="278" r:id="rId6"/>
    <p:sldId id="273" r:id="rId7"/>
    <p:sldId id="289" r:id="rId8"/>
    <p:sldId id="264" r:id="rId9"/>
    <p:sldId id="279" r:id="rId10"/>
    <p:sldId id="282" r:id="rId11"/>
    <p:sldId id="275" r:id="rId12"/>
    <p:sldId id="288" r:id="rId13"/>
    <p:sldId id="263" r:id="rId14"/>
    <p:sldId id="286" r:id="rId15"/>
    <p:sldId id="283" r:id="rId16"/>
    <p:sldId id="284" r:id="rId17"/>
    <p:sldId id="290" r:id="rId18"/>
    <p:sldId id="267"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013" autoAdjust="0"/>
    <p:restoredTop sz="94660"/>
  </p:normalViewPr>
  <p:slideViewPr>
    <p:cSldViewPr snapToGrid="0">
      <p:cViewPr varScale="1">
        <p:scale>
          <a:sx n="115" d="100"/>
          <a:sy n="115" d="100"/>
        </p:scale>
        <p:origin x="372"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viewProps" Target="viewProps.xml"/></Relationships>
</file>

<file path=ppt/diagrams/_rels/data1.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image" Target="../media/image8.png"/><Relationship Id="rId1" Type="http://schemas.openxmlformats.org/officeDocument/2006/relationships/image" Target="../media/image7.jpg"/></Relationships>
</file>

<file path=ppt/diagrams/_rels/drawing1.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image" Target="../media/image8.png"/><Relationship Id="rId1" Type="http://schemas.openxmlformats.org/officeDocument/2006/relationships/image" Target="../media/image7.jp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E2D8E01-2B87-4FFE-B6A1-12DC2AB0B964}" type="doc">
      <dgm:prSet loTypeId="urn:microsoft.com/office/officeart/2005/8/layout/hProcess10" loCatId="process" qsTypeId="urn:microsoft.com/office/officeart/2005/8/quickstyle/simple1" qsCatId="simple" csTypeId="urn:microsoft.com/office/officeart/2005/8/colors/accent1_2" csCatId="accent1" phldr="1"/>
      <dgm:spPr/>
      <dgm:t>
        <a:bodyPr/>
        <a:lstStyle/>
        <a:p>
          <a:endParaRPr lang="en-US"/>
        </a:p>
      </dgm:t>
    </dgm:pt>
    <dgm:pt modelId="{DCCBDB31-ECC6-4E09-9BE6-8B99E96B0BC1}">
      <dgm:prSet phldrT="[Text]" custT="1"/>
      <dgm:spPr>
        <a:solidFill>
          <a:schemeClr val="accent3">
            <a:lumMod val="20000"/>
            <a:lumOff val="80000"/>
          </a:schemeClr>
        </a:solidFill>
      </dgm:spPr>
      <dgm:t>
        <a:bodyPr/>
        <a:lstStyle/>
        <a:p>
          <a:pPr algn="l"/>
          <a:r>
            <a:rPr lang="en-US" sz="1600" b="1" dirty="0" smtClean="0">
              <a:solidFill>
                <a:schemeClr val="tx1"/>
              </a:solidFill>
            </a:rPr>
            <a:t>Integrate CVD algorithm into the EMR </a:t>
          </a:r>
          <a:endParaRPr lang="en-US" sz="1400" dirty="0">
            <a:solidFill>
              <a:schemeClr val="tx1"/>
            </a:solidFill>
          </a:endParaRPr>
        </a:p>
      </dgm:t>
    </dgm:pt>
    <dgm:pt modelId="{7EE76CFA-CA6D-447D-83AB-E0D31429B4EB}" type="parTrans" cxnId="{8522B09F-D2FC-4F77-B988-C16A9A224204}">
      <dgm:prSet/>
      <dgm:spPr/>
      <dgm:t>
        <a:bodyPr/>
        <a:lstStyle/>
        <a:p>
          <a:endParaRPr lang="en-US"/>
        </a:p>
      </dgm:t>
    </dgm:pt>
    <dgm:pt modelId="{B9F2DAE9-0F0A-4EA4-B49C-366A85B7EDE2}" type="sibTrans" cxnId="{8522B09F-D2FC-4F77-B988-C16A9A224204}">
      <dgm:prSet/>
      <dgm:spPr/>
      <dgm:t>
        <a:bodyPr/>
        <a:lstStyle/>
        <a:p>
          <a:endParaRPr lang="en-US"/>
        </a:p>
      </dgm:t>
    </dgm:pt>
    <dgm:pt modelId="{3CC6B8FE-2B0F-41DF-BB67-CDDB4C3CA801}">
      <dgm:prSet phldrT="[Text]" custT="1"/>
      <dgm:spPr>
        <a:solidFill>
          <a:srgbClr val="D3DFF1"/>
        </a:solidFill>
      </dgm:spPr>
      <dgm:t>
        <a:bodyPr/>
        <a:lstStyle/>
        <a:p>
          <a:r>
            <a:rPr lang="en-US" sz="1600" dirty="0" smtClean="0">
              <a:solidFill>
                <a:schemeClr val="tx1"/>
              </a:solidFill>
            </a:rPr>
            <a:t>Clinicians receive immediate score </a:t>
          </a:r>
          <a:r>
            <a:rPr lang="en-US" sz="1600" b="1" dirty="0" smtClean="0">
              <a:solidFill>
                <a:schemeClr val="tx1"/>
              </a:solidFill>
            </a:rPr>
            <a:t>SCREEN POSITIVE </a:t>
          </a:r>
        </a:p>
        <a:p>
          <a:endParaRPr lang="en-US" sz="1400" dirty="0" smtClean="0">
            <a:solidFill>
              <a:schemeClr val="tx1"/>
            </a:solidFill>
          </a:endParaRPr>
        </a:p>
      </dgm:t>
    </dgm:pt>
    <dgm:pt modelId="{DBCBDB85-A9BB-42EB-9DF0-EF59D28C83E9}" type="parTrans" cxnId="{28E6D12A-DAC6-4BEF-BB27-74912CED8488}">
      <dgm:prSet/>
      <dgm:spPr/>
      <dgm:t>
        <a:bodyPr/>
        <a:lstStyle/>
        <a:p>
          <a:endParaRPr lang="en-US"/>
        </a:p>
      </dgm:t>
    </dgm:pt>
    <dgm:pt modelId="{477159D6-AFF6-4270-A91F-F47561B98D1C}" type="sibTrans" cxnId="{28E6D12A-DAC6-4BEF-BB27-74912CED8488}">
      <dgm:prSet/>
      <dgm:spPr/>
      <dgm:t>
        <a:bodyPr/>
        <a:lstStyle/>
        <a:p>
          <a:endParaRPr lang="en-US"/>
        </a:p>
      </dgm:t>
    </dgm:pt>
    <dgm:pt modelId="{061CE9B6-1230-4C8D-8476-8857C686DDF4}">
      <dgm:prSet phldrT="[Text]" custT="1"/>
      <dgm:spPr>
        <a:solidFill>
          <a:srgbClr val="D3DFF1"/>
        </a:solidFill>
      </dgm:spPr>
      <dgm:t>
        <a:bodyPr/>
        <a:lstStyle/>
        <a:p>
          <a:r>
            <a:rPr lang="en-US" sz="1600" dirty="0" smtClean="0">
              <a:solidFill>
                <a:schemeClr val="tx1"/>
              </a:solidFill>
            </a:rPr>
            <a:t>Follow up imaging</a:t>
          </a:r>
          <a:endParaRPr lang="en-US" sz="1600" dirty="0">
            <a:solidFill>
              <a:schemeClr val="tx1"/>
            </a:solidFill>
          </a:endParaRPr>
        </a:p>
      </dgm:t>
    </dgm:pt>
    <dgm:pt modelId="{3AAB4476-6F12-4A62-8F5C-9F4CE8B037CC}" type="parTrans" cxnId="{0EDAC52A-7E79-40C1-8CB7-E8EAFA4B8429}">
      <dgm:prSet/>
      <dgm:spPr/>
      <dgm:t>
        <a:bodyPr/>
        <a:lstStyle/>
        <a:p>
          <a:endParaRPr lang="en-US"/>
        </a:p>
      </dgm:t>
    </dgm:pt>
    <dgm:pt modelId="{21E6CC64-9995-4A74-ACD1-2D5E45D67D9F}" type="sibTrans" cxnId="{0EDAC52A-7E79-40C1-8CB7-E8EAFA4B8429}">
      <dgm:prSet/>
      <dgm:spPr/>
      <dgm:t>
        <a:bodyPr/>
        <a:lstStyle/>
        <a:p>
          <a:endParaRPr lang="en-US"/>
        </a:p>
      </dgm:t>
    </dgm:pt>
    <dgm:pt modelId="{2E4447FB-7195-4FC8-96AA-8F44C10458A7}">
      <dgm:prSet phldrT="[Text]" custT="1"/>
      <dgm:spPr>
        <a:solidFill>
          <a:schemeClr val="accent6">
            <a:lumMod val="20000"/>
            <a:lumOff val="80000"/>
          </a:schemeClr>
        </a:solidFill>
      </dgm:spPr>
      <dgm:t>
        <a:bodyPr anchor="t"/>
        <a:lstStyle/>
        <a:p>
          <a:r>
            <a:rPr lang="en-US" sz="1600" b="1" dirty="0" smtClean="0">
              <a:solidFill>
                <a:schemeClr val="tx1"/>
              </a:solidFill>
            </a:rPr>
            <a:t>UCI Outcome </a:t>
          </a:r>
        </a:p>
        <a:p>
          <a:r>
            <a:rPr lang="en-US" sz="1600" dirty="0" smtClean="0">
              <a:solidFill>
                <a:schemeClr val="tx1"/>
              </a:solidFill>
            </a:rPr>
            <a:t>Improved CVD screening in Pregnant and Postpartum women</a:t>
          </a:r>
          <a:endParaRPr lang="en-US" sz="1600" dirty="0">
            <a:solidFill>
              <a:schemeClr val="tx1"/>
            </a:solidFill>
          </a:endParaRPr>
        </a:p>
      </dgm:t>
    </dgm:pt>
    <dgm:pt modelId="{50F05D7A-40FD-45A1-BC27-A37D3CA62789}" type="parTrans" cxnId="{5CF50E83-EA21-4C49-B323-EEF48F41E079}">
      <dgm:prSet/>
      <dgm:spPr/>
      <dgm:t>
        <a:bodyPr/>
        <a:lstStyle/>
        <a:p>
          <a:endParaRPr lang="en-US"/>
        </a:p>
      </dgm:t>
    </dgm:pt>
    <dgm:pt modelId="{CCD293C8-D62E-481C-A1CB-719157BB7B0F}" type="sibTrans" cxnId="{5CF50E83-EA21-4C49-B323-EEF48F41E079}">
      <dgm:prSet/>
      <dgm:spPr/>
      <dgm:t>
        <a:bodyPr/>
        <a:lstStyle/>
        <a:p>
          <a:endParaRPr lang="en-US"/>
        </a:p>
      </dgm:t>
    </dgm:pt>
    <dgm:pt modelId="{96429AB4-2254-4F31-A3C8-6E885B11CCE3}">
      <dgm:prSet phldrT="[Text]" custT="1"/>
      <dgm:spPr>
        <a:solidFill>
          <a:srgbClr val="D3DFF1"/>
        </a:solidFill>
      </dgm:spPr>
      <dgm:t>
        <a:bodyPr/>
        <a:lstStyle/>
        <a:p>
          <a:r>
            <a:rPr lang="en-US" sz="1600" dirty="0" smtClean="0">
              <a:solidFill>
                <a:schemeClr val="tx1"/>
              </a:solidFill>
            </a:rPr>
            <a:t>Follow up laboratory test</a:t>
          </a:r>
          <a:endParaRPr lang="en-US" sz="1600" dirty="0">
            <a:solidFill>
              <a:schemeClr val="tx1"/>
            </a:solidFill>
          </a:endParaRPr>
        </a:p>
      </dgm:t>
    </dgm:pt>
    <dgm:pt modelId="{E192386E-796D-48DE-9A19-30202A5360BD}" type="parTrans" cxnId="{0B9C215D-26FB-4180-8133-A85B499EC49E}">
      <dgm:prSet/>
      <dgm:spPr/>
      <dgm:t>
        <a:bodyPr/>
        <a:lstStyle/>
        <a:p>
          <a:endParaRPr lang="en-US"/>
        </a:p>
      </dgm:t>
    </dgm:pt>
    <dgm:pt modelId="{8FA15D90-62A4-4A1B-B54C-2344F0DCB3B2}" type="sibTrans" cxnId="{0B9C215D-26FB-4180-8133-A85B499EC49E}">
      <dgm:prSet/>
      <dgm:spPr/>
      <dgm:t>
        <a:bodyPr/>
        <a:lstStyle/>
        <a:p>
          <a:endParaRPr lang="en-US"/>
        </a:p>
      </dgm:t>
    </dgm:pt>
    <dgm:pt modelId="{A3A2F81E-627B-471B-A48C-95047AC3836D}">
      <dgm:prSet phldrT="[Text]" custT="1"/>
      <dgm:spPr>
        <a:solidFill>
          <a:schemeClr val="accent3">
            <a:lumMod val="20000"/>
            <a:lumOff val="80000"/>
          </a:schemeClr>
        </a:solidFill>
      </dgm:spPr>
      <dgm:t>
        <a:bodyPr/>
        <a:lstStyle/>
        <a:p>
          <a:pPr algn="l"/>
          <a:r>
            <a:rPr lang="en-US" sz="1600" dirty="0" smtClean="0">
              <a:solidFill>
                <a:schemeClr val="tx1"/>
              </a:solidFill>
            </a:rPr>
            <a:t>CVD screening  added to problem list</a:t>
          </a:r>
          <a:endParaRPr lang="en-US" sz="1600" dirty="0">
            <a:solidFill>
              <a:schemeClr val="tx1"/>
            </a:solidFill>
          </a:endParaRPr>
        </a:p>
      </dgm:t>
    </dgm:pt>
    <dgm:pt modelId="{75002CD4-8E55-49BE-9EB5-258F61B6457B}" type="parTrans" cxnId="{34288F98-CBD0-42B9-88FB-F0BA9DF83C93}">
      <dgm:prSet/>
      <dgm:spPr/>
      <dgm:t>
        <a:bodyPr/>
        <a:lstStyle/>
        <a:p>
          <a:endParaRPr lang="en-US"/>
        </a:p>
      </dgm:t>
    </dgm:pt>
    <dgm:pt modelId="{BDCC9F65-E218-4C0C-96C5-98B18F83F715}" type="sibTrans" cxnId="{34288F98-CBD0-42B9-88FB-F0BA9DF83C93}">
      <dgm:prSet/>
      <dgm:spPr/>
      <dgm:t>
        <a:bodyPr/>
        <a:lstStyle/>
        <a:p>
          <a:endParaRPr lang="en-US"/>
        </a:p>
      </dgm:t>
    </dgm:pt>
    <dgm:pt modelId="{F356383E-C664-44C9-A53E-1893F38FF216}">
      <dgm:prSet phldrT="[Text]" custT="1"/>
      <dgm:spPr>
        <a:solidFill>
          <a:srgbClr val="D3DFF1"/>
        </a:solidFill>
      </dgm:spPr>
      <dgm:t>
        <a:bodyPr/>
        <a:lstStyle/>
        <a:p>
          <a:r>
            <a:rPr lang="en-US" sz="1600" dirty="0" smtClean="0">
              <a:solidFill>
                <a:schemeClr val="tx1"/>
              </a:solidFill>
            </a:rPr>
            <a:t>Follow up consultations</a:t>
          </a:r>
          <a:endParaRPr lang="en-US" sz="1600" dirty="0">
            <a:solidFill>
              <a:schemeClr val="tx1"/>
            </a:solidFill>
          </a:endParaRPr>
        </a:p>
      </dgm:t>
    </dgm:pt>
    <dgm:pt modelId="{FE35BEF4-4C7A-455E-95F8-9D8954066B1E}" type="parTrans" cxnId="{FC1648A8-65B1-4D15-9B9D-953AF2D4BFF0}">
      <dgm:prSet/>
      <dgm:spPr/>
      <dgm:t>
        <a:bodyPr/>
        <a:lstStyle/>
        <a:p>
          <a:endParaRPr lang="en-US"/>
        </a:p>
      </dgm:t>
    </dgm:pt>
    <dgm:pt modelId="{06DE2ACA-8997-41F9-9316-45281B1A5385}" type="sibTrans" cxnId="{FC1648A8-65B1-4D15-9B9D-953AF2D4BFF0}">
      <dgm:prSet/>
      <dgm:spPr/>
      <dgm:t>
        <a:bodyPr/>
        <a:lstStyle/>
        <a:p>
          <a:endParaRPr lang="en-US"/>
        </a:p>
      </dgm:t>
    </dgm:pt>
    <dgm:pt modelId="{119A1541-09BA-421E-B76C-70199170E20C}" type="pres">
      <dgm:prSet presAssocID="{5E2D8E01-2B87-4FFE-B6A1-12DC2AB0B964}" presName="Name0" presStyleCnt="0">
        <dgm:presLayoutVars>
          <dgm:dir/>
          <dgm:resizeHandles val="exact"/>
        </dgm:presLayoutVars>
      </dgm:prSet>
      <dgm:spPr/>
      <dgm:t>
        <a:bodyPr/>
        <a:lstStyle/>
        <a:p>
          <a:endParaRPr lang="en-US"/>
        </a:p>
      </dgm:t>
    </dgm:pt>
    <dgm:pt modelId="{C7549990-58F6-46D7-9BAA-21D154B73D4C}" type="pres">
      <dgm:prSet presAssocID="{DCCBDB31-ECC6-4E09-9BE6-8B99E96B0BC1}" presName="composite" presStyleCnt="0"/>
      <dgm:spPr/>
    </dgm:pt>
    <dgm:pt modelId="{531FAB1F-5B80-4D04-AFDA-161FFB16CFA2}" type="pres">
      <dgm:prSet presAssocID="{DCCBDB31-ECC6-4E09-9BE6-8B99E96B0BC1}" presName="imagSh" presStyleLbl="bgImgPlace1" presStyleIdx="0" presStyleCnt="3" custLinFactNeighborX="3444" custLinFactNeighborY="-32775"/>
      <dgm:spPr>
        <a:blipFill>
          <a:blip xmlns:r="http://schemas.openxmlformats.org/officeDocument/2006/relationships" r:embed="rId1">
            <a:extLst>
              <a:ext uri="{28A0092B-C50C-407E-A947-70E740481C1C}">
                <a14:useLocalDpi xmlns:a14="http://schemas.microsoft.com/office/drawing/2010/main" val="0"/>
              </a:ext>
            </a:extLst>
          </a:blip>
          <a:srcRect/>
          <a:stretch>
            <a:fillRect l="-10000" r="-10000"/>
          </a:stretch>
        </a:blipFill>
      </dgm:spPr>
      <dgm:t>
        <a:bodyPr/>
        <a:lstStyle/>
        <a:p>
          <a:endParaRPr lang="en-US"/>
        </a:p>
      </dgm:t>
    </dgm:pt>
    <dgm:pt modelId="{788AD23C-E714-4973-9F1F-6462126A8479}" type="pres">
      <dgm:prSet presAssocID="{DCCBDB31-ECC6-4E09-9BE6-8B99E96B0BC1}" presName="txNode" presStyleLbl="node1" presStyleIdx="0" presStyleCnt="3" custScaleX="175972" custScaleY="139395" custLinFactNeighborX="4251" custLinFactNeighborY="23872">
        <dgm:presLayoutVars>
          <dgm:bulletEnabled val="1"/>
        </dgm:presLayoutVars>
      </dgm:prSet>
      <dgm:spPr/>
      <dgm:t>
        <a:bodyPr/>
        <a:lstStyle/>
        <a:p>
          <a:endParaRPr lang="en-US"/>
        </a:p>
      </dgm:t>
    </dgm:pt>
    <dgm:pt modelId="{CC88D1E0-1CF8-4FB5-9654-4CC7318ED930}" type="pres">
      <dgm:prSet presAssocID="{B9F2DAE9-0F0A-4EA4-B49C-366A85B7EDE2}" presName="sibTrans" presStyleLbl="sibTrans2D1" presStyleIdx="0" presStyleCnt="2"/>
      <dgm:spPr/>
      <dgm:t>
        <a:bodyPr/>
        <a:lstStyle/>
        <a:p>
          <a:endParaRPr lang="en-US"/>
        </a:p>
      </dgm:t>
    </dgm:pt>
    <dgm:pt modelId="{7735E638-9C25-473A-88F0-3381FC29A6EC}" type="pres">
      <dgm:prSet presAssocID="{B9F2DAE9-0F0A-4EA4-B49C-366A85B7EDE2}" presName="connTx" presStyleLbl="sibTrans2D1" presStyleIdx="0" presStyleCnt="2"/>
      <dgm:spPr/>
      <dgm:t>
        <a:bodyPr/>
        <a:lstStyle/>
        <a:p>
          <a:endParaRPr lang="en-US"/>
        </a:p>
      </dgm:t>
    </dgm:pt>
    <dgm:pt modelId="{5928788C-7632-4A9A-B8E2-400AD3DA2376}" type="pres">
      <dgm:prSet presAssocID="{3CC6B8FE-2B0F-41DF-BB67-CDDB4C3CA801}" presName="composite" presStyleCnt="0"/>
      <dgm:spPr/>
    </dgm:pt>
    <dgm:pt modelId="{3C009B7A-792E-4292-BD11-B12F30DA71F5}" type="pres">
      <dgm:prSet presAssocID="{3CC6B8FE-2B0F-41DF-BB67-CDDB4C3CA801}" presName="imagSh" presStyleLbl="bgImgPlace1" presStyleIdx="1" presStyleCnt="3" custLinFactNeighborX="3359" custLinFactNeighborY="-48636"/>
      <dgm:spPr>
        <a:blipFill>
          <a:blip xmlns:r="http://schemas.openxmlformats.org/officeDocument/2006/relationships" r:embed="rId2">
            <a:extLst>
              <a:ext uri="{28A0092B-C50C-407E-A947-70E740481C1C}">
                <a14:useLocalDpi xmlns:a14="http://schemas.microsoft.com/office/drawing/2010/main" val="0"/>
              </a:ext>
            </a:extLst>
          </a:blip>
          <a:srcRect/>
          <a:stretch>
            <a:fillRect/>
          </a:stretch>
        </a:blipFill>
      </dgm:spPr>
      <dgm:t>
        <a:bodyPr/>
        <a:lstStyle/>
        <a:p>
          <a:endParaRPr lang="en-US"/>
        </a:p>
      </dgm:t>
    </dgm:pt>
    <dgm:pt modelId="{4AA5EEBA-BFE8-42BC-9983-35A4A2C877D4}" type="pres">
      <dgm:prSet presAssocID="{3CC6B8FE-2B0F-41DF-BB67-CDDB4C3CA801}" presName="txNode" presStyleLbl="node1" presStyleIdx="1" presStyleCnt="3" custScaleX="190697" custScaleY="135355" custLinFactNeighborX="-10705" custLinFactNeighborY="15547">
        <dgm:presLayoutVars>
          <dgm:bulletEnabled val="1"/>
        </dgm:presLayoutVars>
      </dgm:prSet>
      <dgm:spPr/>
      <dgm:t>
        <a:bodyPr/>
        <a:lstStyle/>
        <a:p>
          <a:endParaRPr lang="en-US"/>
        </a:p>
      </dgm:t>
    </dgm:pt>
    <dgm:pt modelId="{7118CA3A-1A55-40E9-BF69-0B136F5E112D}" type="pres">
      <dgm:prSet presAssocID="{477159D6-AFF6-4270-A91F-F47561B98D1C}" presName="sibTrans" presStyleLbl="sibTrans2D1" presStyleIdx="1" presStyleCnt="2"/>
      <dgm:spPr/>
      <dgm:t>
        <a:bodyPr/>
        <a:lstStyle/>
        <a:p>
          <a:endParaRPr lang="en-US"/>
        </a:p>
      </dgm:t>
    </dgm:pt>
    <dgm:pt modelId="{69D4D88B-6404-4FF3-BB1A-ED2A119FA786}" type="pres">
      <dgm:prSet presAssocID="{477159D6-AFF6-4270-A91F-F47561B98D1C}" presName="connTx" presStyleLbl="sibTrans2D1" presStyleIdx="1" presStyleCnt="2"/>
      <dgm:spPr/>
      <dgm:t>
        <a:bodyPr/>
        <a:lstStyle/>
        <a:p>
          <a:endParaRPr lang="en-US"/>
        </a:p>
      </dgm:t>
    </dgm:pt>
    <dgm:pt modelId="{CA8EF784-EA67-49B1-85DE-0EB5BA81634B}" type="pres">
      <dgm:prSet presAssocID="{2E4447FB-7195-4FC8-96AA-8F44C10458A7}" presName="composite" presStyleCnt="0"/>
      <dgm:spPr/>
    </dgm:pt>
    <dgm:pt modelId="{DF04D5A8-17D5-4FA6-A2E7-25CD62F3DC9B}" type="pres">
      <dgm:prSet presAssocID="{2E4447FB-7195-4FC8-96AA-8F44C10458A7}" presName="imagSh" presStyleLbl="bgImgPlace1" presStyleIdx="2" presStyleCnt="3" custLinFactNeighborX="4209" custLinFactNeighborY="-32775"/>
      <dgm:spPr>
        <a:blipFill>
          <a:blip xmlns:r="http://schemas.openxmlformats.org/officeDocument/2006/relationships" r:embed="rId3">
            <a:extLst>
              <a:ext uri="{28A0092B-C50C-407E-A947-70E740481C1C}">
                <a14:useLocalDpi xmlns:a14="http://schemas.microsoft.com/office/drawing/2010/main" val="0"/>
              </a:ext>
            </a:extLst>
          </a:blip>
          <a:srcRect/>
          <a:stretch>
            <a:fillRect/>
          </a:stretch>
        </a:blipFill>
      </dgm:spPr>
      <dgm:t>
        <a:bodyPr/>
        <a:lstStyle/>
        <a:p>
          <a:endParaRPr lang="en-US"/>
        </a:p>
      </dgm:t>
    </dgm:pt>
    <dgm:pt modelId="{A54B3013-5D10-46EF-B6C7-640384650426}" type="pres">
      <dgm:prSet presAssocID="{2E4447FB-7195-4FC8-96AA-8F44C10458A7}" presName="txNode" presStyleLbl="node1" presStyleIdx="2" presStyleCnt="3" custScaleX="173872" custScaleY="132830" custLinFactNeighborX="-920" custLinFactNeighborY="18134">
        <dgm:presLayoutVars>
          <dgm:bulletEnabled val="1"/>
        </dgm:presLayoutVars>
      </dgm:prSet>
      <dgm:spPr/>
      <dgm:t>
        <a:bodyPr/>
        <a:lstStyle/>
        <a:p>
          <a:endParaRPr lang="en-US"/>
        </a:p>
      </dgm:t>
    </dgm:pt>
  </dgm:ptLst>
  <dgm:cxnLst>
    <dgm:cxn modelId="{36C383DA-1A5B-42F8-96E8-F0361E7E20E6}" type="presOf" srcId="{A3A2F81E-627B-471B-A48C-95047AC3836D}" destId="{788AD23C-E714-4973-9F1F-6462126A8479}" srcOrd="0" destOrd="1" presId="urn:microsoft.com/office/officeart/2005/8/layout/hProcess10"/>
    <dgm:cxn modelId="{5CF50E83-EA21-4C49-B323-EEF48F41E079}" srcId="{5E2D8E01-2B87-4FFE-B6A1-12DC2AB0B964}" destId="{2E4447FB-7195-4FC8-96AA-8F44C10458A7}" srcOrd="2" destOrd="0" parTransId="{50F05D7A-40FD-45A1-BC27-A37D3CA62789}" sibTransId="{CCD293C8-D62E-481C-A1CB-719157BB7B0F}"/>
    <dgm:cxn modelId="{0B9C215D-26FB-4180-8133-A85B499EC49E}" srcId="{3CC6B8FE-2B0F-41DF-BB67-CDDB4C3CA801}" destId="{96429AB4-2254-4F31-A3C8-6E885B11CCE3}" srcOrd="1" destOrd="0" parTransId="{E192386E-796D-48DE-9A19-30202A5360BD}" sibTransId="{8FA15D90-62A4-4A1B-B54C-2344F0DCB3B2}"/>
    <dgm:cxn modelId="{63256B5A-2223-4334-809E-6FAA6B218648}" type="presOf" srcId="{477159D6-AFF6-4270-A91F-F47561B98D1C}" destId="{69D4D88B-6404-4FF3-BB1A-ED2A119FA786}" srcOrd="1" destOrd="0" presId="urn:microsoft.com/office/officeart/2005/8/layout/hProcess10"/>
    <dgm:cxn modelId="{A6E75DA7-5C4E-44D4-A77D-2829B3877403}" type="presOf" srcId="{477159D6-AFF6-4270-A91F-F47561B98D1C}" destId="{7118CA3A-1A55-40E9-BF69-0B136F5E112D}" srcOrd="0" destOrd="0" presId="urn:microsoft.com/office/officeart/2005/8/layout/hProcess10"/>
    <dgm:cxn modelId="{30F81D66-D882-4856-8498-8643FC298719}" type="presOf" srcId="{B9F2DAE9-0F0A-4EA4-B49C-366A85B7EDE2}" destId="{7735E638-9C25-473A-88F0-3381FC29A6EC}" srcOrd="1" destOrd="0" presId="urn:microsoft.com/office/officeart/2005/8/layout/hProcess10"/>
    <dgm:cxn modelId="{28E6D12A-DAC6-4BEF-BB27-74912CED8488}" srcId="{5E2D8E01-2B87-4FFE-B6A1-12DC2AB0B964}" destId="{3CC6B8FE-2B0F-41DF-BB67-CDDB4C3CA801}" srcOrd="1" destOrd="0" parTransId="{DBCBDB85-A9BB-42EB-9DF0-EF59D28C83E9}" sibTransId="{477159D6-AFF6-4270-A91F-F47561B98D1C}"/>
    <dgm:cxn modelId="{B7FBF58F-D54A-4B06-8ED8-16C093DE9D22}" type="presOf" srcId="{5E2D8E01-2B87-4FFE-B6A1-12DC2AB0B964}" destId="{119A1541-09BA-421E-B76C-70199170E20C}" srcOrd="0" destOrd="0" presId="urn:microsoft.com/office/officeart/2005/8/layout/hProcess10"/>
    <dgm:cxn modelId="{EBF1D165-0CA1-46F0-A4C0-2FC59AE44805}" type="presOf" srcId="{DCCBDB31-ECC6-4E09-9BE6-8B99E96B0BC1}" destId="{788AD23C-E714-4973-9F1F-6462126A8479}" srcOrd="0" destOrd="0" presId="urn:microsoft.com/office/officeart/2005/8/layout/hProcess10"/>
    <dgm:cxn modelId="{08AA4CF0-5855-4759-AC87-DEAEE528AD80}" type="presOf" srcId="{96429AB4-2254-4F31-A3C8-6E885B11CCE3}" destId="{4AA5EEBA-BFE8-42BC-9983-35A4A2C877D4}" srcOrd="0" destOrd="2" presId="urn:microsoft.com/office/officeart/2005/8/layout/hProcess10"/>
    <dgm:cxn modelId="{71390FA4-E647-41EB-9B65-83CE204DE24B}" type="presOf" srcId="{B9F2DAE9-0F0A-4EA4-B49C-366A85B7EDE2}" destId="{CC88D1E0-1CF8-4FB5-9654-4CC7318ED930}" srcOrd="0" destOrd="0" presId="urn:microsoft.com/office/officeart/2005/8/layout/hProcess10"/>
    <dgm:cxn modelId="{217490C1-171A-4AAC-B556-E357AC5EF3D3}" type="presOf" srcId="{061CE9B6-1230-4C8D-8476-8857C686DDF4}" destId="{4AA5EEBA-BFE8-42BC-9983-35A4A2C877D4}" srcOrd="0" destOrd="1" presId="urn:microsoft.com/office/officeart/2005/8/layout/hProcess10"/>
    <dgm:cxn modelId="{0EDAC52A-7E79-40C1-8CB7-E8EAFA4B8429}" srcId="{3CC6B8FE-2B0F-41DF-BB67-CDDB4C3CA801}" destId="{061CE9B6-1230-4C8D-8476-8857C686DDF4}" srcOrd="0" destOrd="0" parTransId="{3AAB4476-6F12-4A62-8F5C-9F4CE8B037CC}" sibTransId="{21E6CC64-9995-4A74-ACD1-2D5E45D67D9F}"/>
    <dgm:cxn modelId="{55D9BFAD-2F72-47DC-BBFF-31F4BCDD4CD2}" type="presOf" srcId="{3CC6B8FE-2B0F-41DF-BB67-CDDB4C3CA801}" destId="{4AA5EEBA-BFE8-42BC-9983-35A4A2C877D4}" srcOrd="0" destOrd="0" presId="urn:microsoft.com/office/officeart/2005/8/layout/hProcess10"/>
    <dgm:cxn modelId="{FC1648A8-65B1-4D15-9B9D-953AF2D4BFF0}" srcId="{3CC6B8FE-2B0F-41DF-BB67-CDDB4C3CA801}" destId="{F356383E-C664-44C9-A53E-1893F38FF216}" srcOrd="2" destOrd="0" parTransId="{FE35BEF4-4C7A-455E-95F8-9D8954066B1E}" sibTransId="{06DE2ACA-8997-41F9-9316-45281B1A5385}"/>
    <dgm:cxn modelId="{2A9E8AB8-39AC-4CFD-908C-300DAB5CD614}" type="presOf" srcId="{2E4447FB-7195-4FC8-96AA-8F44C10458A7}" destId="{A54B3013-5D10-46EF-B6C7-640384650426}" srcOrd="0" destOrd="0" presId="urn:microsoft.com/office/officeart/2005/8/layout/hProcess10"/>
    <dgm:cxn modelId="{16B0FB0C-2D0C-4638-85E6-E3B2DA385325}" type="presOf" srcId="{F356383E-C664-44C9-A53E-1893F38FF216}" destId="{4AA5EEBA-BFE8-42BC-9983-35A4A2C877D4}" srcOrd="0" destOrd="3" presId="urn:microsoft.com/office/officeart/2005/8/layout/hProcess10"/>
    <dgm:cxn modelId="{8522B09F-D2FC-4F77-B988-C16A9A224204}" srcId="{5E2D8E01-2B87-4FFE-B6A1-12DC2AB0B964}" destId="{DCCBDB31-ECC6-4E09-9BE6-8B99E96B0BC1}" srcOrd="0" destOrd="0" parTransId="{7EE76CFA-CA6D-447D-83AB-E0D31429B4EB}" sibTransId="{B9F2DAE9-0F0A-4EA4-B49C-366A85B7EDE2}"/>
    <dgm:cxn modelId="{34288F98-CBD0-42B9-88FB-F0BA9DF83C93}" srcId="{DCCBDB31-ECC6-4E09-9BE6-8B99E96B0BC1}" destId="{A3A2F81E-627B-471B-A48C-95047AC3836D}" srcOrd="0" destOrd="0" parTransId="{75002CD4-8E55-49BE-9EB5-258F61B6457B}" sibTransId="{BDCC9F65-E218-4C0C-96C5-98B18F83F715}"/>
    <dgm:cxn modelId="{EF135701-8FEC-42A2-B672-23EED941835B}" type="presParOf" srcId="{119A1541-09BA-421E-B76C-70199170E20C}" destId="{C7549990-58F6-46D7-9BAA-21D154B73D4C}" srcOrd="0" destOrd="0" presId="urn:microsoft.com/office/officeart/2005/8/layout/hProcess10"/>
    <dgm:cxn modelId="{5D80A88D-9D44-43E3-B89B-734FB380A9B2}" type="presParOf" srcId="{C7549990-58F6-46D7-9BAA-21D154B73D4C}" destId="{531FAB1F-5B80-4D04-AFDA-161FFB16CFA2}" srcOrd="0" destOrd="0" presId="urn:microsoft.com/office/officeart/2005/8/layout/hProcess10"/>
    <dgm:cxn modelId="{6F6FBB3F-ADFA-4961-99DC-D90091986362}" type="presParOf" srcId="{C7549990-58F6-46D7-9BAA-21D154B73D4C}" destId="{788AD23C-E714-4973-9F1F-6462126A8479}" srcOrd="1" destOrd="0" presId="urn:microsoft.com/office/officeart/2005/8/layout/hProcess10"/>
    <dgm:cxn modelId="{F0F91689-F0DD-411D-B6CA-276CEB954865}" type="presParOf" srcId="{119A1541-09BA-421E-B76C-70199170E20C}" destId="{CC88D1E0-1CF8-4FB5-9654-4CC7318ED930}" srcOrd="1" destOrd="0" presId="urn:microsoft.com/office/officeart/2005/8/layout/hProcess10"/>
    <dgm:cxn modelId="{39537D05-1D7D-4DA2-B293-01502EAFB4A8}" type="presParOf" srcId="{CC88D1E0-1CF8-4FB5-9654-4CC7318ED930}" destId="{7735E638-9C25-473A-88F0-3381FC29A6EC}" srcOrd="0" destOrd="0" presId="urn:microsoft.com/office/officeart/2005/8/layout/hProcess10"/>
    <dgm:cxn modelId="{435F9586-43AB-41AA-A4CE-5D882D4255F0}" type="presParOf" srcId="{119A1541-09BA-421E-B76C-70199170E20C}" destId="{5928788C-7632-4A9A-B8E2-400AD3DA2376}" srcOrd="2" destOrd="0" presId="urn:microsoft.com/office/officeart/2005/8/layout/hProcess10"/>
    <dgm:cxn modelId="{7A053AA2-39FC-4D11-919E-0CCAAB1B14B1}" type="presParOf" srcId="{5928788C-7632-4A9A-B8E2-400AD3DA2376}" destId="{3C009B7A-792E-4292-BD11-B12F30DA71F5}" srcOrd="0" destOrd="0" presId="urn:microsoft.com/office/officeart/2005/8/layout/hProcess10"/>
    <dgm:cxn modelId="{8DF73A6E-E920-4D09-9A96-66EA4B325A9E}" type="presParOf" srcId="{5928788C-7632-4A9A-B8E2-400AD3DA2376}" destId="{4AA5EEBA-BFE8-42BC-9983-35A4A2C877D4}" srcOrd="1" destOrd="0" presId="urn:microsoft.com/office/officeart/2005/8/layout/hProcess10"/>
    <dgm:cxn modelId="{80D94A5D-C49B-420A-9682-3D807D7C99D8}" type="presParOf" srcId="{119A1541-09BA-421E-B76C-70199170E20C}" destId="{7118CA3A-1A55-40E9-BF69-0B136F5E112D}" srcOrd="3" destOrd="0" presId="urn:microsoft.com/office/officeart/2005/8/layout/hProcess10"/>
    <dgm:cxn modelId="{A1B83F21-1621-402E-ADDD-64FF0288411A}" type="presParOf" srcId="{7118CA3A-1A55-40E9-BF69-0B136F5E112D}" destId="{69D4D88B-6404-4FF3-BB1A-ED2A119FA786}" srcOrd="0" destOrd="0" presId="urn:microsoft.com/office/officeart/2005/8/layout/hProcess10"/>
    <dgm:cxn modelId="{A6AB9052-638B-4423-86B6-5091A1736A63}" type="presParOf" srcId="{119A1541-09BA-421E-B76C-70199170E20C}" destId="{CA8EF784-EA67-49B1-85DE-0EB5BA81634B}" srcOrd="4" destOrd="0" presId="urn:microsoft.com/office/officeart/2005/8/layout/hProcess10"/>
    <dgm:cxn modelId="{492E157A-A430-42E4-ADCE-095D64791016}" type="presParOf" srcId="{CA8EF784-EA67-49B1-85DE-0EB5BA81634B}" destId="{DF04D5A8-17D5-4FA6-A2E7-25CD62F3DC9B}" srcOrd="0" destOrd="0" presId="urn:microsoft.com/office/officeart/2005/8/layout/hProcess10"/>
    <dgm:cxn modelId="{DD32612C-E697-49AB-8F58-4B566A29C0C2}" type="presParOf" srcId="{CA8EF784-EA67-49B1-85DE-0EB5BA81634B}" destId="{A54B3013-5D10-46EF-B6C7-640384650426}" srcOrd="1" destOrd="0" presId="urn:microsoft.com/office/officeart/2005/8/layout/hProcess10"/>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31FAB1F-5B80-4D04-AFDA-161FFB16CFA2}">
      <dsp:nvSpPr>
        <dsp:cNvPr id="0" name=""/>
        <dsp:cNvSpPr/>
      </dsp:nvSpPr>
      <dsp:spPr>
        <a:xfrm>
          <a:off x="418447" y="509855"/>
          <a:ext cx="1647643" cy="1647643"/>
        </a:xfrm>
        <a:prstGeom prst="roundRect">
          <a:avLst>
            <a:gd name="adj" fmla="val 10000"/>
          </a:avLst>
        </a:prstGeom>
        <a:blipFill>
          <a:blip xmlns:r="http://schemas.openxmlformats.org/officeDocument/2006/relationships" r:embed="rId1">
            <a:extLst>
              <a:ext uri="{28A0092B-C50C-407E-A947-70E740481C1C}">
                <a14:useLocalDpi xmlns:a14="http://schemas.microsoft.com/office/drawing/2010/main" val="0"/>
              </a:ext>
            </a:extLst>
          </a:blip>
          <a:srcRect/>
          <a:stretch>
            <a:fillRect l="-10000" r="-10000"/>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788AD23C-E714-4973-9F1F-6462126A8479}">
      <dsp:nvSpPr>
        <dsp:cNvPr id="0" name=""/>
        <dsp:cNvSpPr/>
      </dsp:nvSpPr>
      <dsp:spPr>
        <a:xfrm>
          <a:off x="74091" y="2107237"/>
          <a:ext cx="2899391" cy="2296732"/>
        </a:xfrm>
        <a:prstGeom prst="roundRect">
          <a:avLst>
            <a:gd name="adj" fmla="val 10000"/>
          </a:avLst>
        </a:prstGeom>
        <a:solidFill>
          <a:schemeClr val="accent3">
            <a:lumMod val="20000"/>
            <a:lumOff val="8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t" anchorCtr="0">
          <a:noAutofit/>
        </a:bodyPr>
        <a:lstStyle/>
        <a:p>
          <a:pPr lvl="0" algn="l" defTabSz="711200">
            <a:lnSpc>
              <a:spcPct val="90000"/>
            </a:lnSpc>
            <a:spcBef>
              <a:spcPct val="0"/>
            </a:spcBef>
            <a:spcAft>
              <a:spcPct val="35000"/>
            </a:spcAft>
          </a:pPr>
          <a:r>
            <a:rPr lang="en-US" sz="1600" b="1" kern="1200" dirty="0" smtClean="0">
              <a:solidFill>
                <a:schemeClr val="tx1"/>
              </a:solidFill>
            </a:rPr>
            <a:t>Integrate CVD algorithm into the EMR </a:t>
          </a:r>
          <a:endParaRPr lang="en-US" sz="1400" kern="1200" dirty="0">
            <a:solidFill>
              <a:schemeClr val="tx1"/>
            </a:solidFill>
          </a:endParaRPr>
        </a:p>
        <a:p>
          <a:pPr marL="171450" lvl="1" indent="-171450" algn="l" defTabSz="711200">
            <a:lnSpc>
              <a:spcPct val="90000"/>
            </a:lnSpc>
            <a:spcBef>
              <a:spcPct val="0"/>
            </a:spcBef>
            <a:spcAft>
              <a:spcPct val="15000"/>
            </a:spcAft>
            <a:buChar char="••"/>
          </a:pPr>
          <a:r>
            <a:rPr lang="en-US" sz="1600" kern="1200" dirty="0" smtClean="0">
              <a:solidFill>
                <a:schemeClr val="tx1"/>
              </a:solidFill>
            </a:rPr>
            <a:t>CVD screening  added to problem list</a:t>
          </a:r>
          <a:endParaRPr lang="en-US" sz="1600" kern="1200" dirty="0">
            <a:solidFill>
              <a:schemeClr val="tx1"/>
            </a:solidFill>
          </a:endParaRPr>
        </a:p>
      </dsp:txBody>
      <dsp:txXfrm>
        <a:off x="141360" y="2174506"/>
        <a:ext cx="2764853" cy="2162194"/>
      </dsp:txXfrm>
    </dsp:sp>
    <dsp:sp modelId="{CC88D1E0-1CF8-4FB5-9654-4CC7318ED930}">
      <dsp:nvSpPr>
        <dsp:cNvPr id="0" name=""/>
        <dsp:cNvSpPr/>
      </dsp:nvSpPr>
      <dsp:spPr>
        <a:xfrm rot="21370375">
          <a:off x="2768879" y="1010016"/>
          <a:ext cx="705146" cy="395905"/>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755650">
            <a:lnSpc>
              <a:spcPct val="90000"/>
            </a:lnSpc>
            <a:spcBef>
              <a:spcPct val="0"/>
            </a:spcBef>
            <a:spcAft>
              <a:spcPct val="35000"/>
            </a:spcAft>
          </a:pPr>
          <a:endParaRPr lang="en-US" sz="1700" kern="1200"/>
        </a:p>
      </dsp:txBody>
      <dsp:txXfrm>
        <a:off x="2769011" y="1093161"/>
        <a:ext cx="586375" cy="237543"/>
      </dsp:txXfrm>
    </dsp:sp>
    <dsp:sp modelId="{3C009B7A-792E-4292-BD11-B12F30DA71F5}">
      <dsp:nvSpPr>
        <dsp:cNvPr id="0" name=""/>
        <dsp:cNvSpPr/>
      </dsp:nvSpPr>
      <dsp:spPr>
        <a:xfrm>
          <a:off x="4076303" y="265163"/>
          <a:ext cx="1647643" cy="1647643"/>
        </a:xfrm>
        <a:prstGeom prst="roundRect">
          <a:avLst>
            <a:gd name="adj" fmla="val 10000"/>
          </a:avLst>
        </a:prstGeom>
        <a:blipFill>
          <a:blip xmlns:r="http://schemas.openxmlformats.org/officeDocument/2006/relationships" r:embed="rId2">
            <a:extLst>
              <a:ext uri="{28A0092B-C50C-407E-A947-70E740481C1C}">
                <a14:useLocalDpi xmlns:a14="http://schemas.microsoft.com/office/drawing/2010/main" val="0"/>
              </a:ext>
            </a:extLst>
          </a:blip>
          <a:srcRect/>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4AA5EEBA-BFE8-42BC-9983-35A4A2C877D4}">
      <dsp:nvSpPr>
        <dsp:cNvPr id="0" name=""/>
        <dsp:cNvSpPr/>
      </dsp:nvSpPr>
      <dsp:spPr>
        <a:xfrm>
          <a:off x="3365618" y="2019994"/>
          <a:ext cx="3142006" cy="2230167"/>
        </a:xfrm>
        <a:prstGeom prst="roundRect">
          <a:avLst>
            <a:gd name="adj" fmla="val 10000"/>
          </a:avLst>
        </a:prstGeom>
        <a:solidFill>
          <a:srgbClr val="D3DFF1"/>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t" anchorCtr="0">
          <a:noAutofit/>
        </a:bodyPr>
        <a:lstStyle/>
        <a:p>
          <a:pPr lvl="0" algn="l" defTabSz="711200">
            <a:lnSpc>
              <a:spcPct val="90000"/>
            </a:lnSpc>
            <a:spcBef>
              <a:spcPct val="0"/>
            </a:spcBef>
            <a:spcAft>
              <a:spcPct val="35000"/>
            </a:spcAft>
          </a:pPr>
          <a:r>
            <a:rPr lang="en-US" sz="1600" kern="1200" dirty="0" smtClean="0">
              <a:solidFill>
                <a:schemeClr val="tx1"/>
              </a:solidFill>
            </a:rPr>
            <a:t>Clinicians receive immediate score </a:t>
          </a:r>
          <a:r>
            <a:rPr lang="en-US" sz="1600" b="1" kern="1200" dirty="0" smtClean="0">
              <a:solidFill>
                <a:schemeClr val="tx1"/>
              </a:solidFill>
            </a:rPr>
            <a:t>SCREEN POSITIVE </a:t>
          </a:r>
        </a:p>
        <a:p>
          <a:pPr lvl="0" algn="l" defTabSz="711200">
            <a:lnSpc>
              <a:spcPct val="90000"/>
            </a:lnSpc>
            <a:spcBef>
              <a:spcPct val="0"/>
            </a:spcBef>
            <a:spcAft>
              <a:spcPct val="35000"/>
            </a:spcAft>
          </a:pPr>
          <a:endParaRPr lang="en-US" sz="1400" kern="1200" dirty="0" smtClean="0">
            <a:solidFill>
              <a:schemeClr val="tx1"/>
            </a:solidFill>
          </a:endParaRPr>
        </a:p>
        <a:p>
          <a:pPr marL="171450" lvl="1" indent="-171450" algn="l" defTabSz="711200">
            <a:lnSpc>
              <a:spcPct val="90000"/>
            </a:lnSpc>
            <a:spcBef>
              <a:spcPct val="0"/>
            </a:spcBef>
            <a:spcAft>
              <a:spcPct val="15000"/>
            </a:spcAft>
            <a:buChar char="••"/>
          </a:pPr>
          <a:r>
            <a:rPr lang="en-US" sz="1600" kern="1200" dirty="0" smtClean="0">
              <a:solidFill>
                <a:schemeClr val="tx1"/>
              </a:solidFill>
            </a:rPr>
            <a:t>Follow up imaging</a:t>
          </a:r>
          <a:endParaRPr lang="en-US" sz="1600" kern="1200" dirty="0">
            <a:solidFill>
              <a:schemeClr val="tx1"/>
            </a:solidFill>
          </a:endParaRPr>
        </a:p>
        <a:p>
          <a:pPr marL="171450" lvl="1" indent="-171450" algn="l" defTabSz="711200">
            <a:lnSpc>
              <a:spcPct val="90000"/>
            </a:lnSpc>
            <a:spcBef>
              <a:spcPct val="0"/>
            </a:spcBef>
            <a:spcAft>
              <a:spcPct val="15000"/>
            </a:spcAft>
            <a:buChar char="••"/>
          </a:pPr>
          <a:r>
            <a:rPr lang="en-US" sz="1600" kern="1200" dirty="0" smtClean="0">
              <a:solidFill>
                <a:schemeClr val="tx1"/>
              </a:solidFill>
            </a:rPr>
            <a:t>Follow up laboratory test</a:t>
          </a:r>
          <a:endParaRPr lang="en-US" sz="1600" kern="1200" dirty="0">
            <a:solidFill>
              <a:schemeClr val="tx1"/>
            </a:solidFill>
          </a:endParaRPr>
        </a:p>
        <a:p>
          <a:pPr marL="171450" lvl="1" indent="-171450" algn="l" defTabSz="711200">
            <a:lnSpc>
              <a:spcPct val="90000"/>
            </a:lnSpc>
            <a:spcBef>
              <a:spcPct val="0"/>
            </a:spcBef>
            <a:spcAft>
              <a:spcPct val="15000"/>
            </a:spcAft>
            <a:buChar char="••"/>
          </a:pPr>
          <a:r>
            <a:rPr lang="en-US" sz="1600" kern="1200" dirty="0" smtClean="0">
              <a:solidFill>
                <a:schemeClr val="tx1"/>
              </a:solidFill>
            </a:rPr>
            <a:t>Follow up consultations</a:t>
          </a:r>
          <a:endParaRPr lang="en-US" sz="1600" kern="1200" dirty="0">
            <a:solidFill>
              <a:schemeClr val="tx1"/>
            </a:solidFill>
          </a:endParaRPr>
        </a:p>
      </dsp:txBody>
      <dsp:txXfrm>
        <a:off x="3430937" y="2085313"/>
        <a:ext cx="3011368" cy="2099529"/>
      </dsp:txXfrm>
    </dsp:sp>
    <dsp:sp modelId="{7118CA3A-1A55-40E9-BF69-0B136F5E112D}">
      <dsp:nvSpPr>
        <dsp:cNvPr id="0" name=""/>
        <dsp:cNvSpPr/>
      </dsp:nvSpPr>
      <dsp:spPr>
        <a:xfrm rot="255045">
          <a:off x="6425889" y="1030631"/>
          <a:ext cx="704850" cy="395905"/>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755650">
            <a:lnSpc>
              <a:spcPct val="90000"/>
            </a:lnSpc>
            <a:spcBef>
              <a:spcPct val="0"/>
            </a:spcBef>
            <a:spcAft>
              <a:spcPct val="35000"/>
            </a:spcAft>
          </a:pPr>
          <a:endParaRPr lang="en-US" sz="1700" kern="1200"/>
        </a:p>
      </dsp:txBody>
      <dsp:txXfrm>
        <a:off x="6426052" y="1105410"/>
        <a:ext cx="586079" cy="237543"/>
      </dsp:txXfrm>
    </dsp:sp>
    <dsp:sp modelId="{DF04D5A8-17D5-4FA6-A2E7-25CD62F3DC9B}">
      <dsp:nvSpPr>
        <dsp:cNvPr id="0" name=""/>
        <dsp:cNvSpPr/>
      </dsp:nvSpPr>
      <dsp:spPr>
        <a:xfrm>
          <a:off x="7732265" y="536897"/>
          <a:ext cx="1647643" cy="1647643"/>
        </a:xfrm>
        <a:prstGeom prst="roundRect">
          <a:avLst>
            <a:gd name="adj" fmla="val 10000"/>
          </a:avLst>
        </a:prstGeom>
        <a:blipFill>
          <a:blip xmlns:r="http://schemas.openxmlformats.org/officeDocument/2006/relationships" r:embed="rId3">
            <a:extLst>
              <a:ext uri="{28A0092B-C50C-407E-A947-70E740481C1C}">
                <a14:useLocalDpi xmlns:a14="http://schemas.microsoft.com/office/drawing/2010/main" val="0"/>
              </a:ext>
            </a:extLst>
          </a:blip>
          <a:srcRect/>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A54B3013-5D10-46EF-B6C7-640384650426}">
      <dsp:nvSpPr>
        <dsp:cNvPr id="0" name=""/>
        <dsp:cNvSpPr/>
      </dsp:nvSpPr>
      <dsp:spPr>
        <a:xfrm>
          <a:off x="7307404" y="2093821"/>
          <a:ext cx="2864790" cy="2188564"/>
        </a:xfrm>
        <a:prstGeom prst="roundRect">
          <a:avLst>
            <a:gd name="adj" fmla="val 10000"/>
          </a:avLst>
        </a:prstGeom>
        <a:solidFill>
          <a:schemeClr val="accent6">
            <a:lumMod val="20000"/>
            <a:lumOff val="8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t" anchorCtr="0">
          <a:noAutofit/>
        </a:bodyPr>
        <a:lstStyle/>
        <a:p>
          <a:pPr lvl="0" algn="ctr" defTabSz="711200">
            <a:lnSpc>
              <a:spcPct val="90000"/>
            </a:lnSpc>
            <a:spcBef>
              <a:spcPct val="0"/>
            </a:spcBef>
            <a:spcAft>
              <a:spcPct val="35000"/>
            </a:spcAft>
          </a:pPr>
          <a:r>
            <a:rPr lang="en-US" sz="1600" b="1" kern="1200" dirty="0" smtClean="0">
              <a:solidFill>
                <a:schemeClr val="tx1"/>
              </a:solidFill>
            </a:rPr>
            <a:t>UCI Outcome </a:t>
          </a:r>
        </a:p>
        <a:p>
          <a:pPr lvl="0" algn="ctr" defTabSz="711200">
            <a:lnSpc>
              <a:spcPct val="90000"/>
            </a:lnSpc>
            <a:spcBef>
              <a:spcPct val="0"/>
            </a:spcBef>
            <a:spcAft>
              <a:spcPct val="35000"/>
            </a:spcAft>
          </a:pPr>
          <a:r>
            <a:rPr lang="en-US" sz="1600" kern="1200" dirty="0" smtClean="0">
              <a:solidFill>
                <a:schemeClr val="tx1"/>
              </a:solidFill>
            </a:rPr>
            <a:t>Improved CVD screening in Pregnant and Postpartum women</a:t>
          </a:r>
          <a:endParaRPr lang="en-US" sz="1600" kern="1200" dirty="0">
            <a:solidFill>
              <a:schemeClr val="tx1"/>
            </a:solidFill>
          </a:endParaRPr>
        </a:p>
      </dsp:txBody>
      <dsp:txXfrm>
        <a:off x="7371505" y="2157922"/>
        <a:ext cx="2736588" cy="2060362"/>
      </dsp:txXfrm>
    </dsp:sp>
  </dsp:spTree>
</dsp:drawing>
</file>

<file path=ppt/diagrams/layout1.xml><?xml version="1.0" encoding="utf-8"?>
<dgm:layoutDef xmlns:dgm="http://schemas.openxmlformats.org/drawingml/2006/diagram" xmlns:a="http://schemas.openxmlformats.org/drawingml/2006/main" uniqueId="urn:microsoft.com/office/officeart/2005/8/layout/hProcess10">
  <dgm:title val=""/>
  <dgm:desc val=""/>
  <dgm:catLst>
    <dgm:cat type="process" pri="3000"/>
    <dgm:cat type="picture" pri="30000"/>
    <dgm:cat type="pictureconvert" pri="3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forName="composite" refType="w"/>
      <dgm:constr type="w" for="ch" ptType="sibTrans" refType="w" refFor="ch" refForName="composite" op="equ" fact="0.3333"/>
      <dgm:constr type="primFontSz" for="des" forName="txNode" op="equ" val="65"/>
      <dgm:constr type="primFontSz" for="des" forName="connTx" op="equ" val="55"/>
      <dgm:constr type="primFontSz" for="des" forName="connTx" refType="primFontSz" refFor="des" refForName="txNode" op="lte" fact="0.8"/>
    </dgm:constrLst>
    <dgm:ruleLst/>
    <dgm:forEach name="Name4" axis="ch" ptType="node">
      <dgm:layoutNode name="composite">
        <dgm:alg type="composite"/>
        <dgm:shape xmlns:r="http://schemas.openxmlformats.org/officeDocument/2006/relationships" r:blip="">
          <dgm:adjLst/>
        </dgm:shape>
        <dgm:presOf/>
        <dgm:choose name="Name5">
          <dgm:if name="Name6" func="var" arg="dir" op="equ" val="norm">
            <dgm:constrLst>
              <dgm:constr type="l" for="ch" forName="imagSh"/>
              <dgm:constr type="w" for="ch" forName="imagSh" refType="w" fact="0.86"/>
              <dgm:constr type="t" for="ch" forName="imagSh"/>
              <dgm:constr type="h" for="ch" forName="imagSh" refType="w" refFor="ch" refForName="imagSh"/>
              <dgm:constr type="l" for="ch" forName="txNode" refType="w" fact="0.14"/>
              <dgm:constr type="w" for="ch" forName="txNode" refType="w" refFor="ch" refForName="imagSh"/>
              <dgm:constr type="t" for="ch" forName="txNode" refType="h" refFor="ch" refForName="imagSh" fact="0.6"/>
              <dgm:constr type="h" for="ch" forName="txNode" refType="h" refFor="ch" refForName="imagSh"/>
            </dgm:constrLst>
          </dgm:if>
          <dgm:else name="Name7">
            <dgm:constrLst>
              <dgm:constr type="l" for="ch" forName="imagSh" refType="w" fact="0.14"/>
              <dgm:constr type="w" for="ch" forName="imagSh" refType="w" fact="0.86"/>
              <dgm:constr type="t" for="ch" forName="imagSh"/>
              <dgm:constr type="h" for="ch" forName="imagSh" refType="w" refFor="ch" refForName="imagSh"/>
              <dgm:constr type="l" for="ch" forName="txNode"/>
              <dgm:constr type="w" for="ch" forName="txNode" refType="w" refFor="ch" refForName="imagSh"/>
              <dgm:constr type="t" for="ch" forName="txNode" refType="h" refFor="ch" refForName="imagSh" fact="0.6"/>
              <dgm:constr type="h" for="ch" forName="txNode" refType="h" refFor="ch" refForName="imagSh"/>
            </dgm:constrLst>
          </dgm:else>
        </dgm:choose>
        <dgm:ruleLst/>
        <dgm:layoutNode name="imagSh" styleLbl="bgImgPlace1">
          <dgm:alg type="sp"/>
          <dgm:shape xmlns:r="http://schemas.openxmlformats.org/officeDocument/2006/relationships" type="roundRect" r:blip="" blipPhldr="1">
            <dgm:adjLst>
              <dgm:adj idx="1" val="0.1"/>
            </dgm:adjLst>
          </dgm:shape>
          <dgm:presOf/>
          <dgm:constrLst/>
          <dgm:ruleLst/>
        </dgm:layoutNode>
        <dgm:layoutNode name="txNode" styleLbl="node1">
          <dgm:varLst>
            <dgm:bulletEnabled val="1"/>
          </dgm:varLst>
          <dgm:alg type="tx"/>
          <dgm:shape xmlns:r="http://schemas.openxmlformats.org/officeDocument/2006/relationships" type="roundRect" r:blip="">
            <dgm:adjLst>
              <dgm:adj idx="1" val="0.1"/>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name="sibTransForEach" axis="followSib" ptType="sibTrans" cnt="1">
        <dgm:layoutNode name="sibTrans">
          <dgm:alg type="conn">
            <dgm:param type="begPts" val="auto"/>
            <dgm:param type="endPts" val="auto"/>
            <dgm:param type="srcNode" val="imagSh"/>
            <dgm:param type="dstNode" val="imagSh"/>
          </dgm:alg>
          <dgm:shape xmlns:r="http://schemas.openxmlformats.org/officeDocument/2006/relationships" type="conn" r:blip="">
            <dgm:adjLst/>
          </dgm:shape>
          <dgm:presOf axis="self"/>
          <dgm:constrLst>
            <dgm:constr type="h" refType="w" fact="0.62"/>
            <dgm:constr type="connDist"/>
            <dgm:constr type="begPad" refType="connDist" fact="0.35"/>
            <dgm:constr type="endPad" refType="connDist" fact="0.3"/>
          </dgm:constrLst>
          <dgm:ruleLst/>
          <dgm:layoutNode name="connTx">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79506AD-B7EF-4A16-90FD-7D90D2E3FB83}" type="datetimeFigureOut">
              <a:rPr lang="en-US" smtClean="0"/>
              <a:t>5/8/2020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F8F7818-5B72-4DB4-AB9C-C973E160FEB7}" type="slidenum">
              <a:rPr lang="en-US" smtClean="0"/>
              <a:t>‹#›</a:t>
            </a:fld>
            <a:endParaRPr lang="en-US"/>
          </a:p>
        </p:txBody>
      </p:sp>
    </p:spTree>
    <p:extLst>
      <p:ext uri="{BB962C8B-B14F-4D97-AF65-F5344CB8AC3E}">
        <p14:creationId xmlns:p14="http://schemas.microsoft.com/office/powerpoint/2010/main" val="36918640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We propose to improve detection of cardiovascular disease (CVD) among pregnant and postpartum women, the leading cause of maternal mortality in the US. There is a need to standardize evaluation and triage of pregnant patients with potential CVD signs and symptoms. Diagnosis is challenging as normal pregnancy may mimic CVD. </a:t>
            </a:r>
            <a:r>
              <a:rPr lang="en-US" sz="1200" kern="1200" dirty="0" smtClean="0">
                <a:solidFill>
                  <a:schemeClr val="tx1"/>
                </a:solidFill>
                <a:effectLst/>
                <a:latin typeface="+mn-lt"/>
                <a:ea typeface="+mn-ea"/>
                <a:cs typeface="+mn-cs"/>
              </a:rPr>
              <a:t>Mortality reviews indicate that the majority (88%) of these women had preexisting risk factors for CVD and had presented more than once to their health care providers with signs and symptoms suggestive of CVD during pregnancy  African-American women exhibit three-to-four-fold higher pregnancy related mortality rate, </a:t>
            </a:r>
            <a:endParaRPr lang="en-US" dirty="0"/>
          </a:p>
          <a:p>
            <a:r>
              <a:rPr lang="en-US" dirty="0"/>
              <a:t> </a:t>
            </a:r>
          </a:p>
          <a:p>
            <a:r>
              <a:rPr lang="en-US" dirty="0" smtClean="0"/>
              <a:t>CVD is defined as: abnormal cardiac structure and/or function demonstrated by echocardiogram or other imaging studies (systolic dysfunction, diastolic dysfunction, chamber/septal hypertrophy or dilation, pulmonary hypertension, </a:t>
            </a:r>
            <a:r>
              <a:rPr lang="en-US" dirty="0" err="1" smtClean="0"/>
              <a:t>valvular</a:t>
            </a:r>
            <a:r>
              <a:rPr lang="en-US" dirty="0" smtClean="0"/>
              <a:t> disease), or an  arrhythmia</a:t>
            </a:r>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074460A-0452-4BA2-AF33-6B73ED23F370}"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551832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x-none" b="1" dirty="0">
                <a:solidFill>
                  <a:srgbClr val="000000"/>
                </a:solidFill>
                <a:ea typeface="ＭＳ Ｐゴシック" charset="-128"/>
              </a:rPr>
              <a:t>TALKING POINTS, </a:t>
            </a:r>
            <a:r>
              <a:rPr lang="en-US" altLang="x-none" dirty="0">
                <a:solidFill>
                  <a:srgbClr val="000000"/>
                </a:solidFill>
                <a:ea typeface="ＭＳ Ｐゴシック" charset="-128"/>
              </a:rPr>
              <a:t>Updated 9/27/17</a:t>
            </a:r>
          </a:p>
          <a:p>
            <a:endParaRPr lang="en-US" altLang="x-none" dirty="0">
              <a:solidFill>
                <a:srgbClr val="000000"/>
              </a:solidFill>
              <a:ea typeface="ＭＳ Ｐゴシック" charset="-128"/>
            </a:endParaRPr>
          </a:p>
          <a:p>
            <a:r>
              <a:rPr lang="en-US" sz="1200" kern="1200" dirty="0">
                <a:solidFill>
                  <a:schemeClr val="tx1"/>
                </a:solidFill>
                <a:effectLst/>
                <a:latin typeface="Arial" charset="0"/>
                <a:ea typeface="ＭＳ Ｐゴシック" charset="0"/>
                <a:cs typeface="ＭＳ Ｐゴシック" charset="0"/>
              </a:rPr>
              <a:t>The Committee assessed preventability as the chance to alter the fatal outcome, categorized as 1) strong; 2) good; 3) some; or 4) none. The case was considered preventable when specific and feasible actions, if implemented, might have changed the course of the woman’s trajectory and resulted in a non-fatal outcome.  This determination was made by consensus</a:t>
            </a:r>
            <a:endParaRPr lang="en-US" altLang="x-none" dirty="0">
              <a:solidFill>
                <a:srgbClr val="000000"/>
              </a:solidFill>
              <a:ea typeface="ＭＳ Ｐゴシック" charset="-128"/>
            </a:endParaRPr>
          </a:p>
          <a:p>
            <a:endParaRPr lang="en-US" altLang="x-none" dirty="0">
              <a:solidFill>
                <a:srgbClr val="000000"/>
              </a:solidFill>
              <a:ea typeface="ＭＳ Ｐゴシック" charset="-128"/>
            </a:endParaRPr>
          </a:p>
          <a:p>
            <a:r>
              <a:rPr lang="en-US" altLang="x-none" dirty="0">
                <a:ea typeface="ＭＳ Ｐゴシック" charset="-128"/>
              </a:rPr>
              <a:t>the CA-PAMR Committee determined that there was a good-to-strong chance to alter the outcome in 23.8% of the cardiovascular deaths.</a:t>
            </a:r>
          </a:p>
          <a:p>
            <a:r>
              <a:rPr lang="en-US" sz="1200" kern="1200" dirty="0">
                <a:solidFill>
                  <a:schemeClr val="tx1"/>
                </a:solidFill>
                <a:effectLst/>
                <a:latin typeface="Arial" charset="0"/>
                <a:ea typeface="ＭＳ Ｐゴシック" charset="0"/>
                <a:cs typeface="ＭＳ Ｐゴシック" charset="0"/>
              </a:rPr>
              <a:t>Overall, 41% of all of the pregnancy-related</a:t>
            </a:r>
            <a:r>
              <a:rPr lang="en-US" sz="1200" kern="1200" baseline="0" dirty="0">
                <a:solidFill>
                  <a:schemeClr val="tx1"/>
                </a:solidFill>
                <a:effectLst/>
                <a:latin typeface="Arial" charset="0"/>
                <a:ea typeface="ＭＳ Ｐゴシック" charset="0"/>
                <a:cs typeface="ＭＳ Ｐゴシック" charset="0"/>
              </a:rPr>
              <a:t> </a:t>
            </a:r>
            <a:r>
              <a:rPr lang="en-US" sz="1200" kern="1200" dirty="0">
                <a:solidFill>
                  <a:schemeClr val="tx1"/>
                </a:solidFill>
                <a:effectLst/>
                <a:latin typeface="Arial" charset="0"/>
                <a:ea typeface="ＭＳ Ｐゴシック" charset="0"/>
                <a:cs typeface="ＭＳ Ｐゴシック" charset="0"/>
              </a:rPr>
              <a:t>deaths had a good-to-strong chance of preventability. </a:t>
            </a:r>
            <a:endParaRPr lang="en-US" altLang="x-none" dirty="0">
              <a:solidFill>
                <a:srgbClr val="000000"/>
              </a:solidFill>
              <a:ea typeface="ＭＳ Ｐゴシック" charset="-128"/>
            </a:endParaRPr>
          </a:p>
          <a:p>
            <a:endParaRPr lang="en-US" altLang="x-none" dirty="0">
              <a:solidFill>
                <a:srgbClr val="000000"/>
              </a:solidFill>
              <a:ea typeface="ＭＳ Ｐゴシック" charset="-128"/>
            </a:endParaRPr>
          </a:p>
          <a:p>
            <a:endParaRPr lang="en-US" altLang="x-none" dirty="0">
              <a:solidFill>
                <a:srgbClr val="000000"/>
              </a:solidFill>
              <a:ea typeface="ＭＳ Ｐゴシック" charset="-128"/>
            </a:endParaRPr>
          </a:p>
          <a:p>
            <a:endParaRPr lang="en-US" altLang="x-none" b="1" dirty="0">
              <a:ea typeface="ＭＳ Ｐゴシック" charset="-128"/>
            </a:endParaRPr>
          </a:p>
          <a:p>
            <a:r>
              <a:rPr lang="en-US" altLang="x-none" b="1" dirty="0">
                <a:ea typeface="ＭＳ Ｐゴシック" charset="-128"/>
              </a:rPr>
              <a:t>Data Source: </a:t>
            </a:r>
            <a:r>
              <a:rPr lang="en-US" altLang="x-none" dirty="0">
                <a:ea typeface="ＭＳ Ｐゴシック" charset="-128"/>
              </a:rPr>
              <a:t>CA PAMR, Pregnancy-Related Deaths; 2002-2006 (N=257).</a:t>
            </a:r>
          </a:p>
          <a:p>
            <a:r>
              <a:rPr lang="en-US" altLang="x-none" dirty="0">
                <a:ea typeface="ＭＳ Ｐゴシック" charset="-128"/>
              </a:rPr>
              <a:t>Hameed A, Lawton E, McCain CL, et al. Pregnancy-Related Cardiovascular Deaths in California: Beyond Peripartum Cardiomyopathy. </a:t>
            </a:r>
            <a:r>
              <a:rPr lang="en-US" altLang="x-none" i="1" dirty="0">
                <a:ea typeface="ＭＳ Ｐゴシック" charset="-128"/>
              </a:rPr>
              <a:t>American Journal of Obstetrics and Gynecology</a:t>
            </a:r>
            <a:r>
              <a:rPr lang="en-US" altLang="x-none" dirty="0">
                <a:ea typeface="ＭＳ Ｐゴシック" charset="-128"/>
              </a:rPr>
              <a:t> 2015; DOI: 10.1016/j.ajog.2015.05.008 </a:t>
            </a:r>
          </a:p>
          <a:p>
            <a:endParaRPr lang="en-US" altLang="x-none" dirty="0">
              <a:ea typeface="ＭＳ Ｐゴシック" charset="-128"/>
            </a:endParaRPr>
          </a:p>
          <a:p>
            <a:endParaRPr lang="en-US" dirty="0"/>
          </a:p>
        </p:txBody>
      </p:sp>
      <p:sp>
        <p:nvSpPr>
          <p:cNvPr id="4" name="Slide Number Placeholder 3"/>
          <p:cNvSpPr>
            <a:spLocks noGrp="1"/>
          </p:cNvSpPr>
          <p:nvPr>
            <p:ph type="sldNum" sz="quarter" idx="10"/>
          </p:nvPr>
        </p:nvSpPr>
        <p:spPr/>
        <p:txBody>
          <a:bodyPr/>
          <a:lstStyle/>
          <a:p>
            <a:pPr>
              <a:defRPr/>
            </a:pPr>
            <a:fld id="{34C9A85F-B49F-9048-87FE-2D6BC002475B}" type="slidenum">
              <a:rPr lang="en-US" smtClean="0"/>
              <a:pPr>
                <a:defRPr/>
              </a:pPr>
              <a:t>3</a:t>
            </a:fld>
            <a:endParaRPr lang="en-US"/>
          </a:p>
        </p:txBody>
      </p:sp>
    </p:spTree>
    <p:extLst>
      <p:ext uri="{BB962C8B-B14F-4D97-AF65-F5344CB8AC3E}">
        <p14:creationId xmlns:p14="http://schemas.microsoft.com/office/powerpoint/2010/main" val="228422731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en-US" b="1" dirty="0">
                <a:solidFill>
                  <a:srgbClr val="000000"/>
                </a:solidFill>
                <a:ea typeface="ＭＳ Ｐゴシック" charset="-128"/>
              </a:rPr>
              <a:t>TALKING POINTS, </a:t>
            </a:r>
            <a:r>
              <a:rPr lang="en-US" altLang="en-US" dirty="0">
                <a:solidFill>
                  <a:srgbClr val="000000"/>
                </a:solidFill>
                <a:ea typeface="ＭＳ Ｐゴシック" charset="-128"/>
              </a:rPr>
              <a:t>Updated 8/16/17</a:t>
            </a:r>
          </a:p>
          <a:p>
            <a:endParaRPr lang="en-US" altLang="en-US" dirty="0">
              <a:solidFill>
                <a:srgbClr val="000000"/>
              </a:solidFill>
              <a:ea typeface="ＭＳ Ｐゴシック" charset="-128"/>
            </a:endParaRPr>
          </a:p>
          <a:p>
            <a:r>
              <a:rPr lang="en-US" altLang="en-US" dirty="0">
                <a:ea typeface="ＭＳ Ｐゴシック" charset="-128"/>
              </a:rPr>
              <a:t>No additional talking points</a:t>
            </a:r>
          </a:p>
        </p:txBody>
      </p:sp>
      <p:sp>
        <p:nvSpPr>
          <p:cNvPr id="4" name="Slide Number Placeholder 3"/>
          <p:cNvSpPr>
            <a:spLocks noGrp="1"/>
          </p:cNvSpPr>
          <p:nvPr>
            <p:ph type="sldNum" sz="quarter" idx="10"/>
          </p:nvPr>
        </p:nvSpPr>
        <p:spPr/>
        <p:txBody>
          <a:bodyPr/>
          <a:lstStyle/>
          <a:p>
            <a:pPr>
              <a:defRPr/>
            </a:pPr>
            <a:fld id="{34C9A85F-B49F-9048-87FE-2D6BC002475B}" type="slidenum">
              <a:rPr lang="en-US" smtClean="0"/>
              <a:pPr>
                <a:defRPr/>
              </a:pPr>
              <a:t>4</a:t>
            </a:fld>
            <a:endParaRPr lang="en-US"/>
          </a:p>
        </p:txBody>
      </p:sp>
    </p:spTree>
    <p:extLst>
      <p:ext uri="{BB962C8B-B14F-4D97-AF65-F5344CB8AC3E}">
        <p14:creationId xmlns:p14="http://schemas.microsoft.com/office/powerpoint/2010/main" val="67541577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We propose to improve detection of cardiovascular disease (CVD) among pregnant and postpartum women, the leading cause of maternal mortality in the US. There is a need to standardize evaluation and triage of pregnant patients with potential CVD signs and symptoms. Diagnosis is challenging as normal pregnancy may mimic CVD. </a:t>
            </a:r>
            <a:r>
              <a:rPr lang="en-US" sz="1200" kern="1200" dirty="0" smtClean="0">
                <a:solidFill>
                  <a:schemeClr val="tx1"/>
                </a:solidFill>
                <a:effectLst/>
                <a:latin typeface="+mn-lt"/>
                <a:ea typeface="+mn-ea"/>
                <a:cs typeface="+mn-cs"/>
              </a:rPr>
              <a:t>Mortality reviews indicate that the majority (88%) of these women had preexisting risk factors for CVD and had presented more than once to their health care providers with signs and symptoms suggestive of CVD during pregnancy  African-American women exhibit three-to-four-fold higher pregnancy related mortality rate, </a:t>
            </a:r>
            <a:endParaRPr lang="en-US" dirty="0"/>
          </a:p>
          <a:p>
            <a:r>
              <a:rPr lang="en-US" dirty="0"/>
              <a:t> </a:t>
            </a:r>
          </a:p>
          <a:p>
            <a:r>
              <a:rPr lang="en-US" dirty="0" smtClean="0"/>
              <a:t>CVD is defined as: abnormal cardiac structure and/or function demonstrated by echocardiogram or other imaging studies (systolic dysfunction, diastolic dysfunction, chamber/septal hypertrophy or dilation, pulmonary hypertension, </a:t>
            </a:r>
            <a:r>
              <a:rPr lang="en-US" dirty="0" err="1" smtClean="0"/>
              <a:t>valvular</a:t>
            </a:r>
            <a:r>
              <a:rPr lang="en-US" dirty="0" smtClean="0"/>
              <a:t> disease), or an  arrhythmia</a:t>
            </a:r>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074460A-0452-4BA2-AF33-6B73ED23F370}"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0110372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We propose to improve detection of cardiovascular disease (CVD) among pregnant and postpartum women, the leading cause of maternal mortality in the US. There is a need to standardize evaluation and triage of pregnant patients with potential CVD signs and symptoms. Diagnosis is challenging as normal pregnancy may mimic CVD. </a:t>
            </a:r>
            <a:r>
              <a:rPr lang="en-US" sz="1200" kern="1200" dirty="0" smtClean="0">
                <a:solidFill>
                  <a:schemeClr val="tx1"/>
                </a:solidFill>
                <a:effectLst/>
                <a:latin typeface="+mn-lt"/>
                <a:ea typeface="+mn-ea"/>
                <a:cs typeface="+mn-cs"/>
              </a:rPr>
              <a:t>Mortality reviews indicate that the majority (88%) of these women had preexisting risk factors for CVD and had presented more than once to their health care providers with signs and symptoms suggestive of CVD during pregnancy  African-American women exhibit three-to-four-fold higher pregnancy related mortality rate, </a:t>
            </a:r>
            <a:endParaRPr lang="en-US" dirty="0"/>
          </a:p>
          <a:p>
            <a:r>
              <a:rPr lang="en-US" dirty="0"/>
              <a:t> </a:t>
            </a:r>
          </a:p>
          <a:p>
            <a:r>
              <a:rPr lang="en-US" dirty="0" smtClean="0"/>
              <a:t>CVD is defined as: abnormal cardiac structure and/or function demonstrated by echocardiogram or other imaging studies (systolic dysfunction, diastolic dysfunction, chamber/septal hypertrophy or dilation, pulmonary hypertension, </a:t>
            </a:r>
            <a:r>
              <a:rPr lang="en-US" dirty="0" err="1" smtClean="0"/>
              <a:t>valvular</a:t>
            </a:r>
            <a:r>
              <a:rPr lang="en-US" dirty="0" smtClean="0"/>
              <a:t> disease), or an  arrhythmia</a:t>
            </a:r>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074460A-0452-4BA2-AF33-6B73ED23F370}"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18234779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Hospitals integrate CVD screening algorithm into EHR system by placing a dot phrase in the patient’s problem list</a:t>
            </a:r>
          </a:p>
          <a:p>
            <a:r>
              <a:rPr lang="en-US" dirty="0" smtClean="0"/>
              <a:t>Clinician receives an immediate score of women who screen positive and dot phrase instructions how to follow up (labs/imaging/consults)</a:t>
            </a:r>
          </a:p>
          <a:p>
            <a:r>
              <a:rPr lang="en-US" dirty="0" smtClean="0"/>
              <a:t>Follow through will be monitored through EHR outputs. </a:t>
            </a:r>
          </a:p>
          <a:p>
            <a:r>
              <a:rPr lang="en-US" dirty="0" smtClean="0"/>
              <a:t>Calculate measures for two 3-month periods (April-June, July-September) for each hospital and by age, race/ethnicity, time of positive screen (pregnancy vs.  postpartum)</a:t>
            </a:r>
          </a:p>
          <a:p>
            <a:r>
              <a:rPr lang="en-US" dirty="0" smtClean="0"/>
              <a:t>Upload data on follow data to UCI </a:t>
            </a:r>
            <a:r>
              <a:rPr lang="en-US" dirty="0" err="1" smtClean="0"/>
              <a:t>RedCap</a:t>
            </a:r>
            <a:r>
              <a:rPr lang="en-US" dirty="0" smtClean="0"/>
              <a:t> database, housed at UCI</a:t>
            </a:r>
          </a:p>
          <a:p>
            <a:r>
              <a:rPr lang="en-US" dirty="0" smtClean="0"/>
              <a:t>Elicit feedback about the feasibility to calculate the measure using EHR records and  need to modify to local circumstances. </a:t>
            </a:r>
          </a:p>
          <a:p>
            <a:r>
              <a:rPr lang="en-US" dirty="0" smtClean="0"/>
              <a:t>Review measures with Measures Workgroup  </a:t>
            </a:r>
          </a:p>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47518B0-FA5A-4F97-92FB-A4431FEF1EC5}"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77226840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en-US" b="1" dirty="0">
                <a:solidFill>
                  <a:srgbClr val="000000"/>
                </a:solidFill>
                <a:ea typeface="ＭＳ Ｐゴシック" charset="-128"/>
              </a:rPr>
              <a:t>TALKING POINTS, </a:t>
            </a:r>
            <a:r>
              <a:rPr lang="en-US" altLang="en-US" dirty="0">
                <a:solidFill>
                  <a:srgbClr val="000000"/>
                </a:solidFill>
                <a:ea typeface="ＭＳ Ｐゴシック" charset="-128"/>
              </a:rPr>
              <a:t>Updated 8/16/17</a:t>
            </a:r>
          </a:p>
          <a:p>
            <a:endParaRPr lang="en-US" altLang="en-US" dirty="0">
              <a:ea typeface="ＭＳ Ｐゴシック" charset="-128"/>
            </a:endParaRPr>
          </a:p>
          <a:p>
            <a:pPr marL="0" marR="0" indent="0" algn="l" defTabSz="914400" rtl="0" eaLnBrk="0" fontAlgn="base" latinLnBrk="0" hangingPunct="0">
              <a:lnSpc>
                <a:spcPct val="100000"/>
              </a:lnSpc>
              <a:spcBef>
                <a:spcPct val="30000"/>
              </a:spcBef>
              <a:spcAft>
                <a:spcPct val="0"/>
              </a:spcAft>
              <a:buClrTx/>
              <a:buSzTx/>
              <a:buFontTx/>
              <a:buNone/>
              <a:tabLst/>
              <a:defRPr/>
            </a:pPr>
            <a:r>
              <a:rPr lang="en-US" sz="1200" kern="1200" dirty="0">
                <a:solidFill>
                  <a:schemeClr val="tx1"/>
                </a:solidFill>
                <a:effectLst/>
                <a:latin typeface="Arial" charset="0"/>
                <a:ea typeface="ＭＳ Ｐゴシック" charset="0"/>
                <a:cs typeface="ＭＳ Ｐゴシック" charset="0"/>
              </a:rPr>
              <a:t>The goal of the algorithm is to assist providers in distinguishing between</a:t>
            </a:r>
            <a:r>
              <a:rPr lang="en-US" sz="1200" b="1" kern="1200" dirty="0">
                <a:solidFill>
                  <a:schemeClr val="tx1"/>
                </a:solidFill>
                <a:effectLst/>
                <a:latin typeface="Arial" charset="0"/>
                <a:ea typeface="ＭＳ Ｐゴシック" charset="0"/>
                <a:cs typeface="ＭＳ Ｐゴシック" charset="0"/>
              </a:rPr>
              <a:t> </a:t>
            </a:r>
            <a:r>
              <a:rPr lang="en-US" sz="1200" kern="1200" dirty="0">
                <a:solidFill>
                  <a:schemeClr val="tx1"/>
                </a:solidFill>
                <a:effectLst/>
                <a:latin typeface="Arial" charset="0"/>
                <a:ea typeface="ＭＳ Ｐゴシック" charset="0"/>
                <a:cs typeface="ＭＳ Ｐゴシック" charset="0"/>
              </a:rPr>
              <a:t>signs and symptoms of cardiac disease and those of normal pregnancy and to guide clinicians in the triage of further cardiac evaluation, appropriate referrals and follow-up of pregnant and postpartum women who may have cardiovascular disease. Drawing from the literature and analysis of cardiovascular deaths reviewed in the California Pregnancy-Associated Mortality Review (CA-PAMR), the authors created this algorithm based on risk factors, symptoms, vital sign abnormalities, and physical examination findings commonly identified in women who die of various types of cardiovascular disease. </a:t>
            </a:r>
          </a:p>
          <a:p>
            <a:endParaRPr lang="en-US" altLang="en-US" dirty="0">
              <a:ea typeface="ＭＳ Ｐゴシック" charset="-128"/>
            </a:endParaRPr>
          </a:p>
          <a:p>
            <a:endParaRPr lang="en-US" altLang="en-US" dirty="0">
              <a:ea typeface="ＭＳ Ｐゴシック" charset="-128"/>
            </a:endParaRPr>
          </a:p>
          <a:p>
            <a:r>
              <a:rPr lang="en-US" altLang="en-US" dirty="0">
                <a:ea typeface="ＭＳ Ｐゴシック" charset="-128"/>
              </a:rPr>
              <a:t>The most severe symptoms and vital sign abnormalities are labeled as “Red Flags” and include shortness of breath at rest, severe orthopnea necessitating sleeping upright with 4 or more pillows, resting heart rate </a:t>
            </a:r>
            <a:r>
              <a:rPr lang="en-US" altLang="en-US" u="sng" dirty="0">
                <a:ea typeface="ＭＳ Ｐゴシック" charset="-128"/>
              </a:rPr>
              <a:t>&gt;</a:t>
            </a:r>
            <a:r>
              <a:rPr lang="en-US" altLang="en-US" dirty="0">
                <a:ea typeface="ＭＳ Ｐゴシック" charset="-128"/>
              </a:rPr>
              <a:t> 120 beats per minute, resting systolic blood pressure </a:t>
            </a:r>
            <a:r>
              <a:rPr lang="en-US" altLang="en-US" u="sng" dirty="0">
                <a:ea typeface="ＭＳ Ｐゴシック" charset="-128"/>
              </a:rPr>
              <a:t>&gt;</a:t>
            </a:r>
            <a:r>
              <a:rPr lang="en-US" altLang="en-US" dirty="0">
                <a:ea typeface="ＭＳ Ｐゴシック" charset="-128"/>
              </a:rPr>
              <a:t> 160 mm Hg, resting respiratory rate of </a:t>
            </a:r>
            <a:r>
              <a:rPr lang="en-US" altLang="en-US" u="sng" dirty="0">
                <a:ea typeface="ＭＳ Ｐゴシック" charset="-128"/>
              </a:rPr>
              <a:t>&gt;</a:t>
            </a:r>
            <a:r>
              <a:rPr lang="en-US" altLang="en-US" dirty="0">
                <a:ea typeface="ＭＳ Ｐゴシック" charset="-128"/>
              </a:rPr>
              <a:t> 30 breaths per minute and an oxygen saturation </a:t>
            </a:r>
            <a:r>
              <a:rPr lang="en-US" altLang="en-US" u="sng" dirty="0">
                <a:ea typeface="ＭＳ Ｐゴシック" charset="-128"/>
              </a:rPr>
              <a:t>&lt; </a:t>
            </a:r>
            <a:r>
              <a:rPr lang="en-US" altLang="en-US" dirty="0">
                <a:ea typeface="ＭＳ Ｐゴシック" charset="-128"/>
              </a:rPr>
              <a:t>94%. The presence of Red Flags OR a personal history of cardiovascular disease in pregnant or postpartum women should lead clinicians to conduct a prompt evaluation and seek consultations with specialists in maternal fetal medicine, primary care, or cardiology. If other less severe symptoms and vital sign abnormalities are identified, then risk factors and physical examination findings may need to be combined to stratify the women who require further work-up or routine follow-up.  </a:t>
            </a:r>
          </a:p>
          <a:p>
            <a:endParaRPr lang="en-US" dirty="0"/>
          </a:p>
        </p:txBody>
      </p:sp>
      <p:sp>
        <p:nvSpPr>
          <p:cNvPr id="4" name="Slide Number Placeholder 3"/>
          <p:cNvSpPr>
            <a:spLocks noGrp="1"/>
          </p:cNvSpPr>
          <p:nvPr>
            <p:ph type="sldNum" sz="quarter" idx="10"/>
          </p:nvPr>
        </p:nvSpPr>
        <p:spPr/>
        <p:txBody>
          <a:bodyPr/>
          <a:lstStyle/>
          <a:p>
            <a:pPr>
              <a:defRPr/>
            </a:pPr>
            <a:fld id="{34C9A85F-B49F-9048-87FE-2D6BC002475B}" type="slidenum">
              <a:rPr lang="en-US" smtClean="0"/>
              <a:pPr>
                <a:defRPr/>
              </a:pPr>
              <a:t>8</a:t>
            </a:fld>
            <a:endParaRPr lang="en-US" dirty="0"/>
          </a:p>
        </p:txBody>
      </p:sp>
    </p:spTree>
    <p:extLst>
      <p:ext uri="{BB962C8B-B14F-4D97-AF65-F5344CB8AC3E}">
        <p14:creationId xmlns:p14="http://schemas.microsoft.com/office/powerpoint/2010/main" val="413158641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en-US" b="1" dirty="0">
                <a:solidFill>
                  <a:srgbClr val="000000"/>
                </a:solidFill>
                <a:ea typeface="ＭＳ Ｐゴシック" charset="-128"/>
              </a:rPr>
              <a:t>TALKING POINTS, </a:t>
            </a:r>
            <a:r>
              <a:rPr lang="en-US" altLang="en-US" dirty="0">
                <a:solidFill>
                  <a:srgbClr val="000000"/>
                </a:solidFill>
                <a:ea typeface="ＭＳ Ｐゴシック" charset="-128"/>
              </a:rPr>
              <a:t>Updated 8/16/17</a:t>
            </a:r>
          </a:p>
          <a:p>
            <a:endParaRPr lang="en-US" altLang="en-US" dirty="0">
              <a:ea typeface="ＭＳ Ｐゴシック" charset="-128"/>
            </a:endParaRPr>
          </a:p>
          <a:p>
            <a:pPr marL="0" marR="0" indent="0" algn="l" defTabSz="914400" rtl="0" eaLnBrk="0" fontAlgn="base" latinLnBrk="0" hangingPunct="0">
              <a:lnSpc>
                <a:spcPct val="100000"/>
              </a:lnSpc>
              <a:spcBef>
                <a:spcPct val="30000"/>
              </a:spcBef>
              <a:spcAft>
                <a:spcPct val="0"/>
              </a:spcAft>
              <a:buClrTx/>
              <a:buSzTx/>
              <a:buFontTx/>
              <a:buNone/>
              <a:tabLst/>
              <a:defRPr/>
            </a:pPr>
            <a:r>
              <a:rPr lang="en-US" sz="1200" kern="1200" dirty="0">
                <a:solidFill>
                  <a:schemeClr val="tx1"/>
                </a:solidFill>
                <a:effectLst/>
                <a:latin typeface="Arial" charset="0"/>
                <a:ea typeface="ＭＳ Ｐゴシック" charset="0"/>
                <a:cs typeface="ＭＳ Ｐゴシック" charset="0"/>
              </a:rPr>
              <a:t>The goal of the algorithm is to assist providers in distinguishing between</a:t>
            </a:r>
            <a:r>
              <a:rPr lang="en-US" sz="1200" b="1" kern="1200" dirty="0">
                <a:solidFill>
                  <a:schemeClr val="tx1"/>
                </a:solidFill>
                <a:effectLst/>
                <a:latin typeface="Arial" charset="0"/>
                <a:ea typeface="ＭＳ Ｐゴシック" charset="0"/>
                <a:cs typeface="ＭＳ Ｐゴシック" charset="0"/>
              </a:rPr>
              <a:t> </a:t>
            </a:r>
            <a:r>
              <a:rPr lang="en-US" sz="1200" kern="1200" dirty="0">
                <a:solidFill>
                  <a:schemeClr val="tx1"/>
                </a:solidFill>
                <a:effectLst/>
                <a:latin typeface="Arial" charset="0"/>
                <a:ea typeface="ＭＳ Ｐゴシック" charset="0"/>
                <a:cs typeface="ＭＳ Ｐゴシック" charset="0"/>
              </a:rPr>
              <a:t>signs and symptoms of cardiac disease and those of normal pregnancy and to guide clinicians in the triage of further cardiac evaluation, appropriate referrals and follow-up of pregnant and postpartum women who may have cardiovascular disease. Drawing from the literature and analysis of cardiovascular deaths reviewed in the California Pregnancy-Associated Mortality Review (CA-PAMR), the authors created this algorithm based on risk factors, symptoms, vital sign abnormalities, and physical examination findings commonly identified in women who die of various types of cardiovascular disease. </a:t>
            </a:r>
          </a:p>
          <a:p>
            <a:endParaRPr lang="en-US" altLang="en-US" dirty="0">
              <a:ea typeface="ＭＳ Ｐゴシック" charset="-128"/>
            </a:endParaRPr>
          </a:p>
          <a:p>
            <a:endParaRPr lang="en-US" altLang="en-US" dirty="0">
              <a:ea typeface="ＭＳ Ｐゴシック" charset="-128"/>
            </a:endParaRPr>
          </a:p>
          <a:p>
            <a:r>
              <a:rPr lang="en-US" altLang="en-US" dirty="0">
                <a:ea typeface="ＭＳ Ｐゴシック" charset="-128"/>
              </a:rPr>
              <a:t>The most severe symptoms and vital sign abnormalities are labeled as “Red Flags” and include shortness of breath at rest, severe orthopnea necessitating sleeping upright with 4 or more pillows, resting heart rate </a:t>
            </a:r>
            <a:r>
              <a:rPr lang="en-US" altLang="en-US" u="sng" dirty="0">
                <a:ea typeface="ＭＳ Ｐゴシック" charset="-128"/>
              </a:rPr>
              <a:t>&gt;</a:t>
            </a:r>
            <a:r>
              <a:rPr lang="en-US" altLang="en-US" dirty="0">
                <a:ea typeface="ＭＳ Ｐゴシック" charset="-128"/>
              </a:rPr>
              <a:t> 120 beats per minute, resting systolic blood pressure </a:t>
            </a:r>
            <a:r>
              <a:rPr lang="en-US" altLang="en-US" u="sng" dirty="0">
                <a:ea typeface="ＭＳ Ｐゴシック" charset="-128"/>
              </a:rPr>
              <a:t>&gt;</a:t>
            </a:r>
            <a:r>
              <a:rPr lang="en-US" altLang="en-US" dirty="0">
                <a:ea typeface="ＭＳ Ｐゴシック" charset="-128"/>
              </a:rPr>
              <a:t> 160 mm Hg, resting respiratory rate of </a:t>
            </a:r>
            <a:r>
              <a:rPr lang="en-US" altLang="en-US" u="sng" dirty="0">
                <a:ea typeface="ＭＳ Ｐゴシック" charset="-128"/>
              </a:rPr>
              <a:t>&gt;</a:t>
            </a:r>
            <a:r>
              <a:rPr lang="en-US" altLang="en-US" dirty="0">
                <a:ea typeface="ＭＳ Ｐゴシック" charset="-128"/>
              </a:rPr>
              <a:t> 30 breaths per minute and an oxygen saturation </a:t>
            </a:r>
            <a:r>
              <a:rPr lang="en-US" altLang="en-US" u="sng" dirty="0">
                <a:ea typeface="ＭＳ Ｐゴシック" charset="-128"/>
              </a:rPr>
              <a:t>&lt; </a:t>
            </a:r>
            <a:r>
              <a:rPr lang="en-US" altLang="en-US" dirty="0">
                <a:ea typeface="ＭＳ Ｐゴシック" charset="-128"/>
              </a:rPr>
              <a:t>94%. The presence of Red Flags OR a personal history of cardiovascular disease in pregnant or postpartum women should lead clinicians to conduct a prompt evaluation and seek consultations with specialists in maternal fetal medicine, primary care, or cardiology. If other less severe symptoms and vital sign abnormalities are identified, then risk factors and physical examination findings may need to be combined to stratify the women who require further work-up or routine follow-up.  </a:t>
            </a:r>
          </a:p>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4C9A85F-B49F-9048-87FE-2D6BC002475B}"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80604006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Two proposed measures: </a:t>
            </a:r>
          </a:p>
          <a:p>
            <a:r>
              <a:rPr lang="en-US" dirty="0" smtClean="0"/>
              <a:t>1. CVD screening: The percentage of all pregnant and postpartum women (denominator) who underwent systematic screening for CVD using a standardized tool  (numerator)</a:t>
            </a:r>
          </a:p>
          <a:p>
            <a:r>
              <a:rPr lang="en-US" dirty="0" smtClean="0"/>
              <a:t>2. Follow-up to women who screened positive:  The percentage of members who screened positive for CVD risk (denominator) and received follow-up care within two months of a positive screening (numerator).   </a:t>
            </a:r>
          </a:p>
          <a:p>
            <a:endParaRPr lang="en-US" dirty="0"/>
          </a:p>
          <a:p>
            <a:r>
              <a:rPr lang="en-US" u="sng" dirty="0"/>
              <a:t>Denominator ; </a:t>
            </a:r>
            <a:r>
              <a:rPr lang="en-US" dirty="0"/>
              <a:t>Women (a) who have their first office visit for prenatal or post-partum care at the intervention sites (regardless of gestational age or prior prenatal care at other sites) or (b) who present with moderate symptoms during any prenatal or postpartum encounter. </a:t>
            </a:r>
            <a:r>
              <a:rPr lang="en-US" u="sng" dirty="0"/>
              <a:t>Exclusion criteria</a:t>
            </a:r>
            <a:r>
              <a:rPr lang="en-US" dirty="0"/>
              <a:t>: Women with prior history of known cardiac disease.</a:t>
            </a:r>
          </a:p>
          <a:p>
            <a:r>
              <a:rPr lang="en-US" dirty="0" smtClean="0"/>
              <a:t>Numerator</a:t>
            </a:r>
            <a:r>
              <a:rPr lang="en-US" dirty="0"/>
              <a:t>: Women who screen positive for CVD risk: Have &gt;1 Symptoms + &gt;1 vital sign+ &gt;1 Risk factors </a:t>
            </a:r>
            <a:r>
              <a:rPr lang="en-US" i="1" dirty="0"/>
              <a:t>or</a:t>
            </a:r>
            <a:r>
              <a:rPr lang="en-US" dirty="0"/>
              <a:t>  ANY COMBINATION ADDING TO &gt;4 (see figure 1)</a:t>
            </a:r>
          </a:p>
          <a:p>
            <a:r>
              <a:rPr lang="en-US" dirty="0"/>
              <a:t> </a:t>
            </a:r>
          </a:p>
          <a:p>
            <a:r>
              <a:rPr lang="en-US" u="sng" dirty="0"/>
              <a:t>Measure 2:  Follow up of women who screen positive and determination of CVD:</a:t>
            </a:r>
            <a:r>
              <a:rPr lang="en-US" dirty="0"/>
              <a:t> </a:t>
            </a:r>
          </a:p>
          <a:p>
            <a:r>
              <a:rPr lang="en-US" dirty="0" smtClean="0"/>
              <a:t>Denominator</a:t>
            </a:r>
            <a:r>
              <a:rPr lang="en-US" dirty="0"/>
              <a:t>: Women who screen positive for CVD risk </a:t>
            </a:r>
          </a:p>
          <a:p>
            <a:r>
              <a:rPr lang="en-US" dirty="0"/>
              <a:t> </a:t>
            </a:r>
          </a:p>
          <a:p>
            <a:r>
              <a:rPr lang="en-US" dirty="0"/>
              <a:t>Numerator: Women receiving follow up</a:t>
            </a:r>
          </a:p>
          <a:p>
            <a:r>
              <a:rPr lang="en-US" dirty="0"/>
              <a:t>-  Women with a positive screen will be referred to receive an ECG and BNP</a:t>
            </a:r>
          </a:p>
          <a:p>
            <a:r>
              <a:rPr lang="en-US" dirty="0"/>
              <a:t>- Abnormal ECG/BNP (ECG or BNP&gt; 100) will be followed up with subsequent cardiac studies (</a:t>
            </a:r>
            <a:r>
              <a:rPr lang="en-US" dirty="0" err="1"/>
              <a:t>ie</a:t>
            </a:r>
            <a:r>
              <a:rPr lang="en-US" dirty="0"/>
              <a:t> echocardiogram, </a:t>
            </a:r>
            <a:r>
              <a:rPr lang="en-US" dirty="0" err="1"/>
              <a:t>Holter</a:t>
            </a:r>
            <a:r>
              <a:rPr lang="en-US" dirty="0"/>
              <a:t> or cardiology assessment). </a:t>
            </a:r>
          </a:p>
          <a:p>
            <a:endParaRPr lang="en-US" dirty="0" smtClean="0"/>
          </a:p>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074460A-0452-4BA2-AF33-6B73ED23F370}"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13</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55559874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1AAEA85-9D04-48C9-9186-B7E421E756EE}" type="datetimeFigureOut">
              <a:rPr lang="en-US" smtClean="0"/>
              <a:t>5/8/2020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B771585-7332-457F-9AAA-AB034B367DE5}" type="slidenum">
              <a:rPr lang="en-US" smtClean="0"/>
              <a:t>‹#›</a:t>
            </a:fld>
            <a:endParaRPr lang="en-US"/>
          </a:p>
        </p:txBody>
      </p:sp>
    </p:spTree>
    <p:extLst>
      <p:ext uri="{BB962C8B-B14F-4D97-AF65-F5344CB8AC3E}">
        <p14:creationId xmlns:p14="http://schemas.microsoft.com/office/powerpoint/2010/main" val="42000352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1AAEA85-9D04-48C9-9186-B7E421E756EE}" type="datetimeFigureOut">
              <a:rPr lang="en-US" smtClean="0"/>
              <a:t>5/8/2020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B771585-7332-457F-9AAA-AB034B367DE5}" type="slidenum">
              <a:rPr lang="en-US" smtClean="0"/>
              <a:t>‹#›</a:t>
            </a:fld>
            <a:endParaRPr lang="en-US"/>
          </a:p>
        </p:txBody>
      </p:sp>
    </p:spTree>
    <p:extLst>
      <p:ext uri="{BB962C8B-B14F-4D97-AF65-F5344CB8AC3E}">
        <p14:creationId xmlns:p14="http://schemas.microsoft.com/office/powerpoint/2010/main" val="32233219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1AAEA85-9D04-48C9-9186-B7E421E756EE}" type="datetimeFigureOut">
              <a:rPr lang="en-US" smtClean="0"/>
              <a:t>5/8/2020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B771585-7332-457F-9AAA-AB034B367DE5}" type="slidenum">
              <a:rPr lang="en-US" smtClean="0"/>
              <a:t>‹#›</a:t>
            </a:fld>
            <a:endParaRPr lang="en-US"/>
          </a:p>
        </p:txBody>
      </p:sp>
    </p:spTree>
    <p:extLst>
      <p:ext uri="{BB962C8B-B14F-4D97-AF65-F5344CB8AC3E}">
        <p14:creationId xmlns:p14="http://schemas.microsoft.com/office/powerpoint/2010/main" val="111509823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FCB4B08-AEB2-484D-82F4-0F23B040DC63}" type="datetimeFigureOut">
              <a:rPr lang="en-US" smtClean="0"/>
              <a:t>5/8/2020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3BFD2AA-DE40-4F34-89F8-A142854DAFBA}" type="slidenum">
              <a:rPr lang="en-US" smtClean="0"/>
              <a:t>‹#›</a:t>
            </a:fld>
            <a:endParaRPr lang="en-US"/>
          </a:p>
        </p:txBody>
      </p:sp>
    </p:spTree>
    <p:extLst>
      <p:ext uri="{BB962C8B-B14F-4D97-AF65-F5344CB8AC3E}">
        <p14:creationId xmlns:p14="http://schemas.microsoft.com/office/powerpoint/2010/main" val="233330618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FCB4B08-AEB2-484D-82F4-0F23B040DC63}" type="datetimeFigureOut">
              <a:rPr lang="en-US" smtClean="0"/>
              <a:t>5/8/2020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3BFD2AA-DE40-4F34-89F8-A142854DAFBA}" type="slidenum">
              <a:rPr lang="en-US" smtClean="0"/>
              <a:t>‹#›</a:t>
            </a:fld>
            <a:endParaRPr lang="en-US"/>
          </a:p>
        </p:txBody>
      </p:sp>
    </p:spTree>
    <p:extLst>
      <p:ext uri="{BB962C8B-B14F-4D97-AF65-F5344CB8AC3E}">
        <p14:creationId xmlns:p14="http://schemas.microsoft.com/office/powerpoint/2010/main" val="320286566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5FCB4B08-AEB2-484D-82F4-0F23B040DC63}" type="datetimeFigureOut">
              <a:rPr lang="en-US" smtClean="0"/>
              <a:t>5/8/2020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3BFD2AA-DE40-4F34-89F8-A142854DAFBA}" type="slidenum">
              <a:rPr lang="en-US" smtClean="0"/>
              <a:t>‹#›</a:t>
            </a:fld>
            <a:endParaRPr lang="en-US"/>
          </a:p>
        </p:txBody>
      </p:sp>
    </p:spTree>
    <p:extLst>
      <p:ext uri="{BB962C8B-B14F-4D97-AF65-F5344CB8AC3E}">
        <p14:creationId xmlns:p14="http://schemas.microsoft.com/office/powerpoint/2010/main" val="1719446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FCB4B08-AEB2-484D-82F4-0F23B040DC63}" type="datetimeFigureOut">
              <a:rPr lang="en-US" smtClean="0"/>
              <a:t>5/8/2020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3BFD2AA-DE40-4F34-89F8-A142854DAFBA}" type="slidenum">
              <a:rPr lang="en-US" smtClean="0"/>
              <a:t>‹#›</a:t>
            </a:fld>
            <a:endParaRPr lang="en-US"/>
          </a:p>
        </p:txBody>
      </p:sp>
    </p:spTree>
    <p:extLst>
      <p:ext uri="{BB962C8B-B14F-4D97-AF65-F5344CB8AC3E}">
        <p14:creationId xmlns:p14="http://schemas.microsoft.com/office/powerpoint/2010/main" val="242483730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FCB4B08-AEB2-484D-82F4-0F23B040DC63}" type="datetimeFigureOut">
              <a:rPr lang="en-US" smtClean="0"/>
              <a:t>5/8/2020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3BFD2AA-DE40-4F34-89F8-A142854DAFBA}" type="slidenum">
              <a:rPr lang="en-US" smtClean="0"/>
              <a:t>‹#›</a:t>
            </a:fld>
            <a:endParaRPr lang="en-US"/>
          </a:p>
        </p:txBody>
      </p:sp>
    </p:spTree>
    <p:extLst>
      <p:ext uri="{BB962C8B-B14F-4D97-AF65-F5344CB8AC3E}">
        <p14:creationId xmlns:p14="http://schemas.microsoft.com/office/powerpoint/2010/main" val="10705825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FCB4B08-AEB2-484D-82F4-0F23B040DC63}" type="datetimeFigureOut">
              <a:rPr lang="en-US" smtClean="0"/>
              <a:t>5/8/2020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3BFD2AA-DE40-4F34-89F8-A142854DAFBA}" type="slidenum">
              <a:rPr lang="en-US" smtClean="0"/>
              <a:t>‹#›</a:t>
            </a:fld>
            <a:endParaRPr lang="en-US"/>
          </a:p>
        </p:txBody>
      </p:sp>
    </p:spTree>
    <p:extLst>
      <p:ext uri="{BB962C8B-B14F-4D97-AF65-F5344CB8AC3E}">
        <p14:creationId xmlns:p14="http://schemas.microsoft.com/office/powerpoint/2010/main" val="258012962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FCB4B08-AEB2-484D-82F4-0F23B040DC63}" type="datetimeFigureOut">
              <a:rPr lang="en-US" smtClean="0"/>
              <a:t>5/8/2020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3BFD2AA-DE40-4F34-89F8-A142854DAFBA}" type="slidenum">
              <a:rPr lang="en-US" smtClean="0"/>
              <a:t>‹#›</a:t>
            </a:fld>
            <a:endParaRPr lang="en-US"/>
          </a:p>
        </p:txBody>
      </p:sp>
    </p:spTree>
    <p:extLst>
      <p:ext uri="{BB962C8B-B14F-4D97-AF65-F5344CB8AC3E}">
        <p14:creationId xmlns:p14="http://schemas.microsoft.com/office/powerpoint/2010/main" val="15290165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5FCB4B08-AEB2-484D-82F4-0F23B040DC63}" type="datetimeFigureOut">
              <a:rPr lang="en-US" smtClean="0"/>
              <a:t>5/8/2020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3BFD2AA-DE40-4F34-89F8-A142854DAFBA}" type="slidenum">
              <a:rPr lang="en-US" smtClean="0"/>
              <a:t>‹#›</a:t>
            </a:fld>
            <a:endParaRPr lang="en-US"/>
          </a:p>
        </p:txBody>
      </p:sp>
    </p:spTree>
    <p:extLst>
      <p:ext uri="{BB962C8B-B14F-4D97-AF65-F5344CB8AC3E}">
        <p14:creationId xmlns:p14="http://schemas.microsoft.com/office/powerpoint/2010/main" val="32057310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lvl1pPr marL="228600" indent="-228600">
              <a:buFont typeface="Wingdings" panose="05000000000000000000" pitchFamily="2" charset="2"/>
              <a:buChar char="§"/>
              <a:defRPr/>
            </a:lvl1pPr>
            <a:lvl2pPr marL="685800" indent="-228600">
              <a:buFont typeface="Courier New" panose="02070309020205020404" pitchFamily="49" charset="0"/>
              <a:buChar char="o"/>
              <a:defRPr/>
            </a:lvl2pPr>
            <a:lvl3pPr marL="1143000" indent="-228600">
              <a:buFont typeface="Wingdings" panose="05000000000000000000" pitchFamily="2" charset="2"/>
              <a:buChar char="ü"/>
              <a:defRPr/>
            </a:lvl3p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21AAEA85-9D04-48C9-9186-B7E421E756EE}" type="datetimeFigureOut">
              <a:rPr lang="en-US" smtClean="0"/>
              <a:t>5/8/2020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B771585-7332-457F-9AAA-AB034B367DE5}" type="slidenum">
              <a:rPr lang="en-US" smtClean="0"/>
              <a:t>‹#›</a:t>
            </a:fld>
            <a:endParaRPr lang="en-US"/>
          </a:p>
        </p:txBody>
      </p:sp>
    </p:spTree>
    <p:extLst>
      <p:ext uri="{BB962C8B-B14F-4D97-AF65-F5344CB8AC3E}">
        <p14:creationId xmlns:p14="http://schemas.microsoft.com/office/powerpoint/2010/main" val="235180140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5FCB4B08-AEB2-484D-82F4-0F23B040DC63}" type="datetimeFigureOut">
              <a:rPr lang="en-US" smtClean="0"/>
              <a:t>5/8/2020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3BFD2AA-DE40-4F34-89F8-A142854DAFBA}" type="slidenum">
              <a:rPr lang="en-US" smtClean="0"/>
              <a:t>‹#›</a:t>
            </a:fld>
            <a:endParaRPr lang="en-US"/>
          </a:p>
        </p:txBody>
      </p:sp>
    </p:spTree>
    <p:extLst>
      <p:ext uri="{BB962C8B-B14F-4D97-AF65-F5344CB8AC3E}">
        <p14:creationId xmlns:p14="http://schemas.microsoft.com/office/powerpoint/2010/main" val="266970550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FCB4B08-AEB2-484D-82F4-0F23B040DC63}" type="datetimeFigureOut">
              <a:rPr lang="en-US" smtClean="0"/>
              <a:t>5/8/2020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3BFD2AA-DE40-4F34-89F8-A142854DAFBA}" type="slidenum">
              <a:rPr lang="en-US" smtClean="0"/>
              <a:t>‹#›</a:t>
            </a:fld>
            <a:endParaRPr lang="en-US"/>
          </a:p>
        </p:txBody>
      </p:sp>
    </p:spTree>
    <p:extLst>
      <p:ext uri="{BB962C8B-B14F-4D97-AF65-F5344CB8AC3E}">
        <p14:creationId xmlns:p14="http://schemas.microsoft.com/office/powerpoint/2010/main" val="227819801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FCB4B08-AEB2-484D-82F4-0F23B040DC63}" type="datetimeFigureOut">
              <a:rPr lang="en-US" smtClean="0"/>
              <a:t>5/8/2020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3BFD2AA-DE40-4F34-89F8-A142854DAFBA}" type="slidenum">
              <a:rPr lang="en-US" smtClean="0"/>
              <a:t>‹#›</a:t>
            </a:fld>
            <a:endParaRPr lang="en-US"/>
          </a:p>
        </p:txBody>
      </p:sp>
    </p:spTree>
    <p:extLst>
      <p:ext uri="{BB962C8B-B14F-4D97-AF65-F5344CB8AC3E}">
        <p14:creationId xmlns:p14="http://schemas.microsoft.com/office/powerpoint/2010/main" val="17933442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21AAEA85-9D04-48C9-9186-B7E421E756EE}" type="datetimeFigureOut">
              <a:rPr lang="en-US" smtClean="0"/>
              <a:t>5/8/2020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B771585-7332-457F-9AAA-AB034B367DE5}" type="slidenum">
              <a:rPr lang="en-US" smtClean="0"/>
              <a:t>‹#›</a:t>
            </a:fld>
            <a:endParaRPr lang="en-US"/>
          </a:p>
        </p:txBody>
      </p:sp>
    </p:spTree>
    <p:extLst>
      <p:ext uri="{BB962C8B-B14F-4D97-AF65-F5344CB8AC3E}">
        <p14:creationId xmlns:p14="http://schemas.microsoft.com/office/powerpoint/2010/main" val="19844989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1AAEA85-9D04-48C9-9186-B7E421E756EE}" type="datetimeFigureOut">
              <a:rPr lang="en-US" smtClean="0"/>
              <a:t>5/8/2020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B771585-7332-457F-9AAA-AB034B367DE5}" type="slidenum">
              <a:rPr lang="en-US" smtClean="0"/>
              <a:t>‹#›</a:t>
            </a:fld>
            <a:endParaRPr lang="en-US"/>
          </a:p>
        </p:txBody>
      </p:sp>
    </p:spTree>
    <p:extLst>
      <p:ext uri="{BB962C8B-B14F-4D97-AF65-F5344CB8AC3E}">
        <p14:creationId xmlns:p14="http://schemas.microsoft.com/office/powerpoint/2010/main" val="12078120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1AAEA85-9D04-48C9-9186-B7E421E756EE}" type="datetimeFigureOut">
              <a:rPr lang="en-US" smtClean="0"/>
              <a:t>5/8/2020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B771585-7332-457F-9AAA-AB034B367DE5}" type="slidenum">
              <a:rPr lang="en-US" smtClean="0"/>
              <a:t>‹#›</a:t>
            </a:fld>
            <a:endParaRPr lang="en-US"/>
          </a:p>
        </p:txBody>
      </p:sp>
    </p:spTree>
    <p:extLst>
      <p:ext uri="{BB962C8B-B14F-4D97-AF65-F5344CB8AC3E}">
        <p14:creationId xmlns:p14="http://schemas.microsoft.com/office/powerpoint/2010/main" val="13894420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1AAEA85-9D04-48C9-9186-B7E421E756EE}" type="datetimeFigureOut">
              <a:rPr lang="en-US" smtClean="0"/>
              <a:t>5/8/2020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B771585-7332-457F-9AAA-AB034B367DE5}" type="slidenum">
              <a:rPr lang="en-US" smtClean="0"/>
              <a:t>‹#›</a:t>
            </a:fld>
            <a:endParaRPr lang="en-US"/>
          </a:p>
        </p:txBody>
      </p:sp>
    </p:spTree>
    <p:extLst>
      <p:ext uri="{BB962C8B-B14F-4D97-AF65-F5344CB8AC3E}">
        <p14:creationId xmlns:p14="http://schemas.microsoft.com/office/powerpoint/2010/main" val="19681869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1AAEA85-9D04-48C9-9186-B7E421E756EE}" type="datetimeFigureOut">
              <a:rPr lang="en-US" smtClean="0"/>
              <a:t>5/8/2020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B771585-7332-457F-9AAA-AB034B367DE5}" type="slidenum">
              <a:rPr lang="en-US" smtClean="0"/>
              <a:t>‹#›</a:t>
            </a:fld>
            <a:endParaRPr lang="en-US"/>
          </a:p>
        </p:txBody>
      </p:sp>
    </p:spTree>
    <p:extLst>
      <p:ext uri="{BB962C8B-B14F-4D97-AF65-F5344CB8AC3E}">
        <p14:creationId xmlns:p14="http://schemas.microsoft.com/office/powerpoint/2010/main" val="37240892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21AAEA85-9D04-48C9-9186-B7E421E756EE}" type="datetimeFigureOut">
              <a:rPr lang="en-US" smtClean="0"/>
              <a:t>5/8/2020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B771585-7332-457F-9AAA-AB034B367DE5}" type="slidenum">
              <a:rPr lang="en-US" smtClean="0"/>
              <a:t>‹#›</a:t>
            </a:fld>
            <a:endParaRPr lang="en-US"/>
          </a:p>
        </p:txBody>
      </p:sp>
    </p:spTree>
    <p:extLst>
      <p:ext uri="{BB962C8B-B14F-4D97-AF65-F5344CB8AC3E}">
        <p14:creationId xmlns:p14="http://schemas.microsoft.com/office/powerpoint/2010/main" val="40400720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21AAEA85-9D04-48C9-9186-B7E421E756EE}" type="datetimeFigureOut">
              <a:rPr lang="en-US" smtClean="0"/>
              <a:t>5/8/2020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B771585-7332-457F-9AAA-AB034B367DE5}" type="slidenum">
              <a:rPr lang="en-US" smtClean="0"/>
              <a:t>‹#›</a:t>
            </a:fld>
            <a:endParaRPr lang="en-US"/>
          </a:p>
        </p:txBody>
      </p:sp>
    </p:spTree>
    <p:extLst>
      <p:ext uri="{BB962C8B-B14F-4D97-AF65-F5344CB8AC3E}">
        <p14:creationId xmlns:p14="http://schemas.microsoft.com/office/powerpoint/2010/main" val="1779748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1AAEA85-9D04-48C9-9186-B7E421E756EE}" type="datetimeFigureOut">
              <a:rPr lang="en-US" smtClean="0"/>
              <a:t>5/8/2020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B771585-7332-457F-9AAA-AB034B367DE5}" type="slidenum">
              <a:rPr lang="en-US" smtClean="0"/>
              <a:t>‹#›</a:t>
            </a:fld>
            <a:endParaRPr lang="en-US"/>
          </a:p>
        </p:txBody>
      </p:sp>
    </p:spTree>
    <p:extLst>
      <p:ext uri="{BB962C8B-B14F-4D97-AF65-F5344CB8AC3E}">
        <p14:creationId xmlns:p14="http://schemas.microsoft.com/office/powerpoint/2010/main" val="125551052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FCB4B08-AEB2-484D-82F4-0F23B040DC63}" type="datetimeFigureOut">
              <a:rPr lang="en-US" smtClean="0"/>
              <a:t>5/8/2020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3BFD2AA-DE40-4F34-89F8-A142854DAFBA}" type="slidenum">
              <a:rPr lang="en-US" smtClean="0"/>
              <a:t>‹#›</a:t>
            </a:fld>
            <a:endParaRPr lang="en-US"/>
          </a:p>
        </p:txBody>
      </p:sp>
    </p:spTree>
    <p:extLst>
      <p:ext uri="{BB962C8B-B14F-4D97-AF65-F5344CB8AC3E}">
        <p14:creationId xmlns:p14="http://schemas.microsoft.com/office/powerpoint/2010/main" val="257979446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gi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6.png"/><Relationship Id="rId4" Type="http://schemas.openxmlformats.org/officeDocument/2006/relationships/image" Target="../media/image5.png"/></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image" Target="../media/image6.png"/><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www.ajog.org/article/S0002-9378(19)31756-9/fulltext"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4.png"/><Relationship Id="rId4" Type="http://schemas.openxmlformats.org/officeDocument/2006/relationships/image" Target="../media/image5.png"/></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8.xml"/><Relationship Id="rId1" Type="http://schemas.openxmlformats.org/officeDocument/2006/relationships/slideLayout" Target="../slideLayouts/slideLayout13.xml"/><Relationship Id="rId6" Type="http://schemas.openxmlformats.org/officeDocument/2006/relationships/image" Target="../media/image11.PNG"/><Relationship Id="rId5" Type="http://schemas.openxmlformats.org/officeDocument/2006/relationships/image" Target="../media/image6.png"/><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ctrTitle"/>
          </p:nvPr>
        </p:nvSpPr>
        <p:spPr>
          <a:xfrm>
            <a:off x="1831183" y="1155994"/>
            <a:ext cx="8382000" cy="1373088"/>
          </a:xfrm>
        </p:spPr>
        <p:txBody>
          <a:bodyPr>
            <a:noAutofit/>
          </a:bodyPr>
          <a:lstStyle/>
          <a:p>
            <a:pPr>
              <a:defRPr/>
            </a:pPr>
            <a:r>
              <a:rPr lang="en-US" altLang="en-US" sz="3600" b="1" dirty="0">
                <a:solidFill>
                  <a:srgbClr val="262626"/>
                </a:solidFill>
                <a:effectLst/>
              </a:rPr>
              <a:t>DEVELOPING CARDIOVASULAR SCREENING MEASURES FOR PREGNANT &amp; POSTPARTUM </a:t>
            </a:r>
            <a:r>
              <a:rPr lang="en-US" altLang="en-US" sz="3600" b="1" dirty="0" smtClean="0">
                <a:solidFill>
                  <a:srgbClr val="262626"/>
                </a:solidFill>
                <a:effectLst/>
              </a:rPr>
              <a:t>WOMEN</a:t>
            </a:r>
            <a:br>
              <a:rPr lang="en-US" altLang="en-US" sz="3600" b="1" dirty="0" smtClean="0">
                <a:solidFill>
                  <a:srgbClr val="262626"/>
                </a:solidFill>
                <a:effectLst/>
              </a:rPr>
            </a:br>
            <a:r>
              <a:rPr lang="en-US" altLang="en-US" sz="1400" b="1" dirty="0">
                <a:solidFill>
                  <a:srgbClr val="262626"/>
                </a:solidFill>
              </a:rPr>
              <a:t/>
            </a:r>
            <a:br>
              <a:rPr lang="en-US" altLang="en-US" sz="1400" b="1" dirty="0">
                <a:solidFill>
                  <a:srgbClr val="262626"/>
                </a:solidFill>
              </a:rPr>
            </a:br>
            <a:r>
              <a:rPr lang="en-US" altLang="en-US" sz="3200" b="1" dirty="0" smtClean="0">
                <a:solidFill>
                  <a:srgbClr val="262626"/>
                </a:solidFill>
                <a:effectLst/>
              </a:rPr>
              <a:t>Project Overview</a:t>
            </a:r>
            <a:endParaRPr lang="en-US" altLang="en-US" sz="2400" b="1" dirty="0">
              <a:solidFill>
                <a:srgbClr val="C00000"/>
              </a:solidFill>
              <a:effectLst/>
            </a:endParaRPr>
          </a:p>
        </p:txBody>
      </p:sp>
      <p:pic>
        <p:nvPicPr>
          <p:cNvPr id="8196" name="Picture 3" descr="UCI_Logo"/>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02163" y="5275281"/>
            <a:ext cx="1440041" cy="1433817"/>
          </a:xfrm>
          <a:prstGeom prst="rect">
            <a:avLst/>
          </a:prstGeom>
          <a:noFill/>
          <a:ln w="25400">
            <a:noFill/>
            <a:miter lim="800000"/>
            <a:headEnd/>
            <a:tailEnd/>
          </a:ln>
          <a:extLst>
            <a:ext uri="{909E8E84-426E-40DD-AFC4-6F175D3DCCD1}">
              <a14:hiddenFill xmlns:a14="http://schemas.microsoft.com/office/drawing/2010/main">
                <a:solidFill>
                  <a:srgbClr val="FFFFFF"/>
                </a:solidFill>
              </a14:hiddenFill>
            </a:ext>
          </a:extLst>
        </p:spPr>
      </p:pic>
      <p:pic>
        <p:nvPicPr>
          <p:cNvPr id="8198" name="Picture 14" descr="EKG moving"/>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2973998" y="4224054"/>
            <a:ext cx="6096377" cy="9525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199" name="Picture 13" descr="beatingHEART"/>
          <p:cNvPicPr>
            <a:picLocks noChangeAspect="1" noChangeArrowheads="1" noCrop="1"/>
          </p:cNvPicPr>
          <p:nvPr/>
        </p:nvPicPr>
        <p:blipFill>
          <a:blip r:embed="rId4">
            <a:extLst>
              <a:ext uri="{28A0092B-C50C-407E-A947-70E740481C1C}">
                <a14:useLocalDpi xmlns:a14="http://schemas.microsoft.com/office/drawing/2010/main" val="0"/>
              </a:ext>
            </a:extLst>
          </a:blip>
          <a:srcRect/>
          <a:stretch>
            <a:fillRect/>
          </a:stretch>
        </p:blipFill>
        <p:spPr bwMode="auto">
          <a:xfrm>
            <a:off x="5531734" y="4254022"/>
            <a:ext cx="980903" cy="8925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extBox 1"/>
          <p:cNvSpPr txBox="1"/>
          <p:nvPr/>
        </p:nvSpPr>
        <p:spPr>
          <a:xfrm>
            <a:off x="3223147" y="2637053"/>
            <a:ext cx="5598071" cy="1477328"/>
          </a:xfrm>
          <a:prstGeom prst="rect">
            <a:avLst/>
          </a:prstGeom>
          <a:noFill/>
        </p:spPr>
        <p:txBody>
          <a:bodyPr wrap="none" rtlCol="0">
            <a:spAutoFit/>
          </a:bodyPr>
          <a:lstStyle/>
          <a:p>
            <a:pPr algn="ctr"/>
            <a:r>
              <a:rPr lang="en-US" dirty="0" smtClean="0"/>
              <a:t>Principal Investigator: Afshan Hameed, MD, FACOG</a:t>
            </a:r>
          </a:p>
          <a:p>
            <a:pPr algn="ctr"/>
            <a:r>
              <a:rPr lang="en-US" dirty="0" smtClean="0"/>
              <a:t>UCI Co-Investigators: Heike Thiel de Bocanegra, PhD, MPH</a:t>
            </a:r>
          </a:p>
          <a:p>
            <a:pPr algn="ctr"/>
            <a:r>
              <a:rPr lang="en-US" dirty="0" smtClean="0"/>
              <a:t>Brian Crosland, MD</a:t>
            </a:r>
          </a:p>
          <a:p>
            <a:pPr algn="ctr"/>
            <a:r>
              <a:rPr lang="en-US" dirty="0" smtClean="0"/>
              <a:t>UCSD Co-Investigator: Maryam </a:t>
            </a:r>
            <a:r>
              <a:rPr lang="en-US" dirty="0" err="1" smtClean="0"/>
              <a:t>Tarsa</a:t>
            </a:r>
            <a:r>
              <a:rPr lang="en-US" dirty="0" smtClean="0"/>
              <a:t>, MD, MAS</a:t>
            </a:r>
            <a:br>
              <a:rPr lang="en-US" dirty="0" smtClean="0"/>
            </a:br>
            <a:r>
              <a:rPr lang="en-US" dirty="0" err="1" smtClean="0"/>
              <a:t>UTenn</a:t>
            </a:r>
            <a:r>
              <a:rPr lang="en-US" dirty="0" smtClean="0"/>
              <a:t> Co-Investigator: Cornelia Graves, MD</a:t>
            </a:r>
            <a:endParaRPr lang="en-US" dirty="0"/>
          </a:p>
        </p:txBody>
      </p:sp>
    </p:spTree>
    <p:extLst>
      <p:ext uri="{BB962C8B-B14F-4D97-AF65-F5344CB8AC3E}">
        <p14:creationId xmlns:p14="http://schemas.microsoft.com/office/powerpoint/2010/main" val="270402053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1778924" y="1197033"/>
            <a:ext cx="9002683" cy="4472247"/>
          </a:xfrm>
          <a:prstGeom prst="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endParaRPr lang="en-US" dirty="0"/>
          </a:p>
        </p:txBody>
      </p:sp>
      <p:sp>
        <p:nvSpPr>
          <p:cNvPr id="8" name="Rectangle 7"/>
          <p:cNvSpPr/>
          <p:nvPr/>
        </p:nvSpPr>
        <p:spPr>
          <a:xfrm>
            <a:off x="1986742" y="1416086"/>
            <a:ext cx="8437418" cy="3693319"/>
          </a:xfrm>
          <a:prstGeom prst="rect">
            <a:avLst/>
          </a:prstGeom>
        </p:spPr>
        <p:txBody>
          <a:bodyPr wrap="square">
            <a:spAutoFit/>
          </a:bodyPr>
          <a:lstStyle/>
          <a:p>
            <a:r>
              <a:rPr lang="en-US" b="1" u="sng" dirty="0" smtClean="0"/>
              <a:t>Population screened by the algorithm</a:t>
            </a:r>
            <a:br>
              <a:rPr lang="en-US" b="1" u="sng" dirty="0" smtClean="0"/>
            </a:br>
            <a:endParaRPr lang="en-US" b="1" u="sng" dirty="0" smtClean="0"/>
          </a:p>
          <a:p>
            <a:pPr marL="285750" indent="-285750">
              <a:buFont typeface="Arial" panose="020B0604020202020204" pitchFamily="34" charset="0"/>
              <a:buChar char="•"/>
            </a:pPr>
            <a:r>
              <a:rPr lang="en-US" dirty="0" smtClean="0"/>
              <a:t>All </a:t>
            </a:r>
            <a:r>
              <a:rPr lang="en-US" dirty="0"/>
              <a:t>new pregnant and postpartum patients at a prenatal or postpartum visit </a:t>
            </a:r>
            <a:endParaRPr lang="en-US" dirty="0" smtClean="0"/>
          </a:p>
          <a:p>
            <a:pPr marL="285750" indent="-285750">
              <a:buFont typeface="Arial" panose="020B0604020202020204" pitchFamily="34" charset="0"/>
              <a:buChar char="•"/>
            </a:pPr>
            <a:r>
              <a:rPr lang="en-US" dirty="0" smtClean="0"/>
              <a:t>Return </a:t>
            </a:r>
            <a:r>
              <a:rPr lang="en-US" dirty="0"/>
              <a:t>patients who have not been screened </a:t>
            </a:r>
            <a:r>
              <a:rPr lang="en-US" dirty="0" smtClean="0"/>
              <a:t>before</a:t>
            </a:r>
          </a:p>
          <a:p>
            <a:pPr marL="285750" indent="-285750">
              <a:buFont typeface="Arial" panose="020B0604020202020204" pitchFamily="34" charset="0"/>
              <a:buChar char="•"/>
            </a:pPr>
            <a:r>
              <a:rPr lang="en-US" dirty="0" smtClean="0"/>
              <a:t>Any </a:t>
            </a:r>
            <a:r>
              <a:rPr lang="en-US" dirty="0"/>
              <a:t>patient new/previously screened who has new cardiac </a:t>
            </a:r>
            <a:r>
              <a:rPr lang="en-US" dirty="0" smtClean="0"/>
              <a:t>symptoms</a:t>
            </a:r>
          </a:p>
          <a:p>
            <a:pPr marL="285750" indent="-285750">
              <a:buFont typeface="Arial" panose="020B0604020202020204" pitchFamily="34" charset="0"/>
              <a:buChar char="•"/>
            </a:pPr>
            <a:r>
              <a:rPr lang="en-US" dirty="0" smtClean="0"/>
              <a:t>The </a:t>
            </a:r>
            <a:r>
              <a:rPr lang="en-US" dirty="0"/>
              <a:t>algorithm should only be applied once per patient unless they have new cardiac </a:t>
            </a:r>
            <a:r>
              <a:rPr lang="en-US" dirty="0" smtClean="0"/>
              <a:t>symptoms</a:t>
            </a:r>
          </a:p>
          <a:p>
            <a:pPr marL="285750" indent="-285750">
              <a:buFont typeface="Arial" panose="020B0604020202020204" pitchFamily="34" charset="0"/>
              <a:buChar char="•"/>
            </a:pPr>
            <a:r>
              <a:rPr lang="en-US" dirty="0" smtClean="0"/>
              <a:t>Exclude: </a:t>
            </a:r>
          </a:p>
          <a:p>
            <a:pPr marL="742950" lvl="1" indent="-285750">
              <a:buFont typeface="Arial" panose="020B0604020202020204" pitchFamily="34" charset="0"/>
              <a:buChar char="•"/>
            </a:pPr>
            <a:r>
              <a:rPr lang="en-US" dirty="0" smtClean="0"/>
              <a:t>Any women with known history of cardiac disease </a:t>
            </a:r>
          </a:p>
          <a:p>
            <a:pPr marL="742950" lvl="1" indent="-285750">
              <a:buFont typeface="Arial" panose="020B0604020202020204" pitchFamily="34" charset="0"/>
              <a:buChar char="•"/>
            </a:pPr>
            <a:r>
              <a:rPr lang="en-US" dirty="0" smtClean="0"/>
              <a:t>Women who have another reason to visit clinic (not prenatal or postpartum care) and have a positive pregnancy test but plan to terminate pregnancy or seek prenatal services elsewhere</a:t>
            </a:r>
            <a:endParaRPr lang="en-US" dirty="0"/>
          </a:p>
          <a:p>
            <a:endParaRPr lang="en-US" dirty="0"/>
          </a:p>
        </p:txBody>
      </p:sp>
    </p:spTree>
    <p:extLst>
      <p:ext uri="{BB962C8B-B14F-4D97-AF65-F5344CB8AC3E}">
        <p14:creationId xmlns:p14="http://schemas.microsoft.com/office/powerpoint/2010/main" val="177151685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solidFill>
                  <a:schemeClr val="accent2">
                    <a:lumMod val="75000"/>
                  </a:schemeClr>
                </a:solidFill>
                <a:effectLst>
                  <a:outerShdw blurRad="38100" dist="38100" dir="2700000" algn="tl">
                    <a:srgbClr val="000000">
                      <a:alpha val="43137"/>
                    </a:srgbClr>
                  </a:outerShdw>
                </a:effectLst>
              </a:rPr>
              <a:t>Developing CVD Measures for Pregnant and Postpartum Women</a:t>
            </a:r>
            <a:endParaRPr lang="en-US" sz="3600" b="1" dirty="0">
              <a:solidFill>
                <a:schemeClr val="accent2">
                  <a:lumMod val="75000"/>
                </a:schemeClr>
              </a:solidFill>
              <a:effectLst>
                <a:outerShdw blurRad="38100" dist="38100" dir="2700000" algn="tl">
                  <a:srgbClr val="000000">
                    <a:alpha val="43137"/>
                  </a:srgbClr>
                </a:outerShdw>
              </a:effectLst>
            </a:endParaRPr>
          </a:p>
        </p:txBody>
      </p:sp>
      <p:sp>
        <p:nvSpPr>
          <p:cNvPr id="3" name="Content Placeholder 2"/>
          <p:cNvSpPr>
            <a:spLocks noGrp="1"/>
          </p:cNvSpPr>
          <p:nvPr>
            <p:ph type="body" idx="1"/>
          </p:nvPr>
        </p:nvSpPr>
        <p:spPr>
          <a:solidFill>
            <a:schemeClr val="bg2"/>
          </a:solidFill>
        </p:spPr>
        <p:txBody>
          <a:bodyPr>
            <a:normAutofit/>
          </a:bodyPr>
          <a:lstStyle/>
          <a:p>
            <a:r>
              <a:rPr lang="en-US" dirty="0" smtClean="0"/>
              <a:t>Problem 2</a:t>
            </a:r>
            <a:endParaRPr lang="en-US" dirty="0"/>
          </a:p>
        </p:txBody>
      </p:sp>
      <p:sp>
        <p:nvSpPr>
          <p:cNvPr id="4" name="Content Placeholder 3"/>
          <p:cNvSpPr>
            <a:spLocks noGrp="1"/>
          </p:cNvSpPr>
          <p:nvPr>
            <p:ph sz="half" idx="2"/>
          </p:nvPr>
        </p:nvSpPr>
        <p:spPr>
          <a:solidFill>
            <a:schemeClr val="bg2"/>
          </a:solidFill>
        </p:spPr>
        <p:txBody>
          <a:bodyPr>
            <a:normAutofit fontScale="92500" lnSpcReduction="20000"/>
          </a:bodyPr>
          <a:lstStyle/>
          <a:p>
            <a:r>
              <a:rPr lang="en-US" dirty="0"/>
              <a:t>Currently, there is a lack of HEDIS indicator for pregnant/postpartum women that monitors or mandates CVD detection and/or CVD risk screening using a validated tool. Current HEDIS indicators target patients who were already identified with hypertensive disorders and/or had a heart attack to improve management of the disease and prevent further complications</a:t>
            </a:r>
          </a:p>
        </p:txBody>
      </p:sp>
      <p:sp>
        <p:nvSpPr>
          <p:cNvPr id="5" name="Text Placeholder 4"/>
          <p:cNvSpPr>
            <a:spLocks noGrp="1"/>
          </p:cNvSpPr>
          <p:nvPr>
            <p:ph type="body" sz="quarter" idx="3"/>
          </p:nvPr>
        </p:nvSpPr>
        <p:spPr>
          <a:solidFill>
            <a:schemeClr val="bg2"/>
          </a:solidFill>
        </p:spPr>
        <p:txBody>
          <a:bodyPr/>
          <a:lstStyle/>
          <a:p>
            <a:r>
              <a:rPr lang="en-US" dirty="0" smtClean="0"/>
              <a:t>Solution 2</a:t>
            </a:r>
            <a:endParaRPr lang="en-US" dirty="0"/>
          </a:p>
        </p:txBody>
      </p:sp>
      <p:sp>
        <p:nvSpPr>
          <p:cNvPr id="6" name="Content Placeholder 5"/>
          <p:cNvSpPr>
            <a:spLocks noGrp="1"/>
          </p:cNvSpPr>
          <p:nvPr>
            <p:ph sz="quarter" idx="4"/>
          </p:nvPr>
        </p:nvSpPr>
        <p:spPr>
          <a:solidFill>
            <a:schemeClr val="bg2"/>
          </a:solidFill>
        </p:spPr>
        <p:txBody>
          <a:bodyPr/>
          <a:lstStyle/>
          <a:p>
            <a:r>
              <a:rPr lang="en-US" dirty="0"/>
              <a:t>Develop measures to measure hospital and clinician performance using the CVD </a:t>
            </a:r>
            <a:r>
              <a:rPr lang="en-US" dirty="0" smtClean="0"/>
              <a:t>screening algorithm results</a:t>
            </a:r>
            <a:endParaRPr lang="en-US" dirty="0"/>
          </a:p>
          <a:p>
            <a:endParaRPr lang="en-US" dirty="0"/>
          </a:p>
        </p:txBody>
      </p:sp>
    </p:spTree>
    <p:extLst>
      <p:ext uri="{BB962C8B-B14F-4D97-AF65-F5344CB8AC3E}">
        <p14:creationId xmlns:p14="http://schemas.microsoft.com/office/powerpoint/2010/main" val="407811729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accent2">
                    <a:lumMod val="75000"/>
                  </a:schemeClr>
                </a:solidFill>
                <a:effectLst>
                  <a:outerShdw blurRad="38100" dist="38100" dir="2700000" algn="tl">
                    <a:srgbClr val="000000">
                      <a:alpha val="43137"/>
                    </a:srgbClr>
                  </a:outerShdw>
                </a:effectLst>
              </a:rPr>
              <a:t>Aims</a:t>
            </a:r>
            <a:endParaRPr lang="en-US" b="1" dirty="0">
              <a:solidFill>
                <a:schemeClr val="accent2">
                  <a:lumMod val="75000"/>
                </a:schemeClr>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838200" y="1463040"/>
            <a:ext cx="10515600" cy="4713923"/>
          </a:xfrm>
          <a:solidFill>
            <a:schemeClr val="accent3">
              <a:lumMod val="20000"/>
              <a:lumOff val="80000"/>
            </a:schemeClr>
          </a:solidFill>
        </p:spPr>
        <p:txBody>
          <a:bodyPr/>
          <a:lstStyle/>
          <a:p>
            <a:r>
              <a:rPr lang="en-US" dirty="0" smtClean="0"/>
              <a:t>To demonstrate the feasibility to calculate meaningful and actionable measures using data from the hospital wide network </a:t>
            </a:r>
          </a:p>
          <a:p>
            <a:r>
              <a:rPr lang="en-US" dirty="0" smtClean="0"/>
              <a:t>To explore whether the system wide administration of the measure will produce a similar yield to that of the pilot studies</a:t>
            </a:r>
          </a:p>
          <a:p>
            <a:r>
              <a:rPr lang="en-US" dirty="0"/>
              <a:t>T</a:t>
            </a:r>
            <a:r>
              <a:rPr lang="en-US" dirty="0" smtClean="0"/>
              <a:t>o </a:t>
            </a:r>
            <a:r>
              <a:rPr lang="en-US" dirty="0"/>
              <a:t>investigate </a:t>
            </a:r>
            <a:r>
              <a:rPr lang="en-US" dirty="0" smtClean="0"/>
              <a:t>the </a:t>
            </a:r>
            <a:r>
              <a:rPr lang="en-US" dirty="0"/>
              <a:t>global cardiovascular risk assessment in all p</a:t>
            </a:r>
            <a:r>
              <a:rPr lang="en-US" dirty="0" smtClean="0"/>
              <a:t>regnant </a:t>
            </a:r>
            <a:r>
              <a:rPr lang="en-US" dirty="0"/>
              <a:t>women at their first encounter with an obstetrics </a:t>
            </a:r>
            <a:r>
              <a:rPr lang="en-US" dirty="0" smtClean="0"/>
              <a:t>provider</a:t>
            </a:r>
          </a:p>
          <a:p>
            <a:r>
              <a:rPr lang="en-US" dirty="0" smtClean="0"/>
              <a:t>To assess the percentage </a:t>
            </a:r>
            <a:r>
              <a:rPr lang="en-US" dirty="0"/>
              <a:t>of pregnant and postpartum women at maternity facilities who are screened and, if positive, followed-up for CVD risk modification.  </a:t>
            </a:r>
          </a:p>
          <a:p>
            <a:pPr marL="0" indent="0">
              <a:buNone/>
            </a:pPr>
            <a:endParaRPr lang="en-US" dirty="0"/>
          </a:p>
        </p:txBody>
      </p:sp>
    </p:spTree>
    <p:extLst>
      <p:ext uri="{BB962C8B-B14F-4D97-AF65-F5344CB8AC3E}">
        <p14:creationId xmlns:p14="http://schemas.microsoft.com/office/powerpoint/2010/main" val="429214326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465512" y="4175116"/>
            <a:ext cx="10648603" cy="1645920"/>
          </a:xfrm>
          <a:prstGeom prst="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465513" y="2219498"/>
            <a:ext cx="10648603" cy="1645920"/>
          </a:xfrm>
          <a:prstGeom prst="rect">
            <a:avLst/>
          </a:prstGeom>
          <a:solidFill>
            <a:schemeClr val="accent2">
              <a:lumMod val="20000"/>
              <a:lumOff val="80000"/>
            </a:schemeClr>
          </a:solid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922713" y="464969"/>
            <a:ext cx="10347960" cy="1325563"/>
          </a:xfrm>
        </p:spPr>
        <p:txBody>
          <a:bodyPr/>
          <a:lstStyle/>
          <a:p>
            <a:r>
              <a:rPr lang="en-US" b="1" dirty="0" smtClean="0">
                <a:solidFill>
                  <a:schemeClr val="accent2">
                    <a:lumMod val="75000"/>
                  </a:schemeClr>
                </a:solidFill>
                <a:effectLst>
                  <a:outerShdw blurRad="38100" dist="38100" dir="2700000" algn="tl">
                    <a:srgbClr val="000000">
                      <a:alpha val="43137"/>
                    </a:srgbClr>
                  </a:outerShdw>
                </a:effectLst>
              </a:rPr>
              <a:t>Proposed Measures </a:t>
            </a:r>
            <a:endParaRPr lang="en-US" b="1" dirty="0">
              <a:solidFill>
                <a:schemeClr val="accent2">
                  <a:lumMod val="75000"/>
                </a:schemeClr>
              </a:solidFill>
              <a:effectLst>
                <a:outerShdw blurRad="38100" dist="38100" dir="2700000" algn="tl">
                  <a:srgbClr val="000000">
                    <a:alpha val="43137"/>
                  </a:srgbClr>
                </a:outerShdw>
              </a:effectLst>
            </a:endParaRPr>
          </a:p>
        </p:txBody>
      </p:sp>
      <p:sp>
        <p:nvSpPr>
          <p:cNvPr id="4" name="TextBox 3"/>
          <p:cNvSpPr txBox="1"/>
          <p:nvPr/>
        </p:nvSpPr>
        <p:spPr>
          <a:xfrm>
            <a:off x="649997" y="2781808"/>
            <a:ext cx="3628237" cy="461665"/>
          </a:xfrm>
          <a:prstGeom prst="rect">
            <a:avLst/>
          </a:prstGeom>
          <a:noFill/>
        </p:spPr>
        <p:txBody>
          <a:bodyPr wrap="none" rtlCol="0">
            <a:spAutoFit/>
          </a:bodyPr>
          <a:lstStyle/>
          <a:p>
            <a:r>
              <a:rPr lang="en-US" sz="2400" b="1" dirty="0" smtClean="0"/>
              <a:t>1. CVD Risk Assessment    =</a:t>
            </a:r>
            <a:endParaRPr lang="en-US" sz="2400" b="1" dirty="0"/>
          </a:p>
        </p:txBody>
      </p:sp>
      <p:sp>
        <p:nvSpPr>
          <p:cNvPr id="5" name="TextBox 4"/>
          <p:cNvSpPr txBox="1"/>
          <p:nvPr/>
        </p:nvSpPr>
        <p:spPr>
          <a:xfrm>
            <a:off x="4513811" y="2412477"/>
            <a:ext cx="6417141" cy="1200329"/>
          </a:xfrm>
          <a:prstGeom prst="rect">
            <a:avLst/>
          </a:prstGeom>
          <a:noFill/>
        </p:spPr>
        <p:txBody>
          <a:bodyPr wrap="none" rtlCol="0">
            <a:spAutoFit/>
          </a:bodyPr>
          <a:lstStyle/>
          <a:p>
            <a:r>
              <a:rPr lang="en-US" dirty="0" smtClean="0"/>
              <a:t>Pregnant + postpartum women screened for CVD using algorithm</a:t>
            </a:r>
          </a:p>
          <a:p>
            <a:r>
              <a:rPr lang="en-US" dirty="0" smtClean="0"/>
              <a:t>______________________________________________________</a:t>
            </a:r>
          </a:p>
          <a:p>
            <a:endParaRPr lang="en-US" dirty="0" smtClean="0"/>
          </a:p>
          <a:p>
            <a:r>
              <a:rPr lang="en-US" dirty="0" smtClean="0"/>
              <a:t>All pregnant + postpartum women seen at facility</a:t>
            </a:r>
            <a:endParaRPr lang="en-US" dirty="0"/>
          </a:p>
        </p:txBody>
      </p:sp>
      <p:sp>
        <p:nvSpPr>
          <p:cNvPr id="6" name="TextBox 5"/>
          <p:cNvSpPr txBox="1"/>
          <p:nvPr/>
        </p:nvSpPr>
        <p:spPr>
          <a:xfrm>
            <a:off x="649997" y="4697091"/>
            <a:ext cx="3389518" cy="461665"/>
          </a:xfrm>
          <a:prstGeom prst="rect">
            <a:avLst/>
          </a:prstGeom>
          <a:noFill/>
        </p:spPr>
        <p:txBody>
          <a:bodyPr wrap="none" rtlCol="0">
            <a:spAutoFit/>
          </a:bodyPr>
          <a:lstStyle/>
          <a:p>
            <a:r>
              <a:rPr lang="en-US" sz="2400" b="1" dirty="0" smtClean="0"/>
              <a:t>2. CVD Risk Follow-up    =</a:t>
            </a:r>
            <a:endParaRPr lang="en-US" sz="2400" b="1" dirty="0"/>
          </a:p>
        </p:txBody>
      </p:sp>
      <p:sp>
        <p:nvSpPr>
          <p:cNvPr id="7" name="TextBox 6"/>
          <p:cNvSpPr txBox="1"/>
          <p:nvPr/>
        </p:nvSpPr>
        <p:spPr>
          <a:xfrm>
            <a:off x="4513810" y="4327760"/>
            <a:ext cx="4455066" cy="1200329"/>
          </a:xfrm>
          <a:prstGeom prst="rect">
            <a:avLst/>
          </a:prstGeom>
          <a:noFill/>
        </p:spPr>
        <p:txBody>
          <a:bodyPr wrap="none" rtlCol="0">
            <a:spAutoFit/>
          </a:bodyPr>
          <a:lstStyle/>
          <a:p>
            <a:r>
              <a:rPr lang="en-US" dirty="0" smtClean="0"/>
              <a:t>Women who received follow up for CVD risk</a:t>
            </a:r>
          </a:p>
          <a:p>
            <a:r>
              <a:rPr lang="en-US" dirty="0" smtClean="0"/>
              <a:t>_____________________________________</a:t>
            </a:r>
          </a:p>
          <a:p>
            <a:endParaRPr lang="en-US" dirty="0" smtClean="0"/>
          </a:p>
          <a:p>
            <a:r>
              <a:rPr lang="en-US" dirty="0" smtClean="0"/>
              <a:t>Women who screened positive for CVD risk</a:t>
            </a:r>
            <a:endParaRPr lang="en-US" dirty="0"/>
          </a:p>
        </p:txBody>
      </p:sp>
    </p:spTree>
    <p:extLst>
      <p:ext uri="{BB962C8B-B14F-4D97-AF65-F5344CB8AC3E}">
        <p14:creationId xmlns:p14="http://schemas.microsoft.com/office/powerpoint/2010/main" val="247876678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b="1" dirty="0" smtClean="0">
                <a:solidFill>
                  <a:schemeClr val="accent2">
                    <a:lumMod val="75000"/>
                  </a:schemeClr>
                </a:solidFill>
                <a:effectLst>
                  <a:outerShdw blurRad="38100" dist="38100" dir="2700000" algn="tl">
                    <a:srgbClr val="000000">
                      <a:alpha val="43137"/>
                    </a:srgbClr>
                  </a:outerShdw>
                </a:effectLst>
              </a:rPr>
              <a:t>Activities</a:t>
            </a:r>
            <a:endParaRPr lang="en-US" b="1" dirty="0">
              <a:solidFill>
                <a:schemeClr val="accent2">
                  <a:lumMod val="75000"/>
                </a:schemeClr>
              </a:solidFill>
              <a:effectLst>
                <a:outerShdw blurRad="38100" dist="38100" dir="2700000" algn="tl">
                  <a:srgbClr val="000000">
                    <a:alpha val="43137"/>
                  </a:srgbClr>
                </a:outerShdw>
              </a:effectLst>
            </a:endParaRPr>
          </a:p>
        </p:txBody>
      </p:sp>
      <p:sp>
        <p:nvSpPr>
          <p:cNvPr id="6" name="Content Placeholder 5"/>
          <p:cNvSpPr>
            <a:spLocks noGrp="1"/>
          </p:cNvSpPr>
          <p:nvPr>
            <p:ph idx="1"/>
          </p:nvPr>
        </p:nvSpPr>
        <p:spPr>
          <a:solidFill>
            <a:schemeClr val="bg2"/>
          </a:solidFill>
        </p:spPr>
        <p:txBody>
          <a:bodyPr>
            <a:normAutofit/>
          </a:bodyPr>
          <a:lstStyle/>
          <a:p>
            <a:r>
              <a:rPr lang="en-US" dirty="0" smtClean="0"/>
              <a:t>The CVD </a:t>
            </a:r>
            <a:r>
              <a:rPr lang="en-US" dirty="0"/>
              <a:t>Toolkit Algorithm </a:t>
            </a:r>
            <a:r>
              <a:rPr lang="en-US" dirty="0" smtClean="0"/>
              <a:t>is implemented at </a:t>
            </a:r>
            <a:r>
              <a:rPr lang="en-US" dirty="0"/>
              <a:t>three hospital systems who will serve in a six-month period and include 7,500-10,000 unique pregnant and postpartum women. </a:t>
            </a:r>
            <a:endParaRPr lang="en-US" dirty="0" smtClean="0"/>
          </a:p>
          <a:p>
            <a:r>
              <a:rPr lang="en-US" dirty="0" smtClean="0"/>
              <a:t>Hospitals </a:t>
            </a:r>
            <a:r>
              <a:rPr lang="en-US" dirty="0"/>
              <a:t>will have a diverse demographic and geographic mix, serving a large proportion of low-income women and women with complex pregnancies and being located in urban and rural communities in two states (California and Tennessee).  </a:t>
            </a:r>
            <a:endParaRPr lang="en-US" dirty="0" smtClean="0"/>
          </a:p>
          <a:p>
            <a:r>
              <a:rPr lang="en-US" dirty="0" smtClean="0"/>
              <a:t>De-identified </a:t>
            </a:r>
            <a:r>
              <a:rPr lang="en-US" dirty="0"/>
              <a:t>data on screening results and follow up will be uploaded monthly for six months to a secure database housed in the UCI academic research environment. </a:t>
            </a:r>
          </a:p>
          <a:p>
            <a:endParaRPr lang="en-US" dirty="0"/>
          </a:p>
        </p:txBody>
      </p:sp>
    </p:spTree>
    <p:extLst>
      <p:ext uri="{BB962C8B-B14F-4D97-AF65-F5344CB8AC3E}">
        <p14:creationId xmlns:p14="http://schemas.microsoft.com/office/powerpoint/2010/main" val="358940220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accent2">
                    <a:lumMod val="75000"/>
                  </a:schemeClr>
                </a:solidFill>
                <a:effectLst>
                  <a:outerShdw blurRad="38100" dist="38100" dir="2700000" algn="tl">
                    <a:srgbClr val="000000">
                      <a:alpha val="43137"/>
                    </a:srgbClr>
                  </a:outerShdw>
                </a:effectLst>
              </a:rPr>
              <a:t>Activities (cont.)</a:t>
            </a:r>
            <a:endParaRPr lang="en-US" b="1" dirty="0">
              <a:solidFill>
                <a:schemeClr val="accent2">
                  <a:lumMod val="75000"/>
                </a:schemeClr>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solidFill>
            <a:schemeClr val="bg2"/>
          </a:solidFill>
        </p:spPr>
        <p:txBody>
          <a:bodyPr>
            <a:normAutofit fontScale="92500" lnSpcReduction="10000"/>
          </a:bodyPr>
          <a:lstStyle/>
          <a:p>
            <a:r>
              <a:rPr lang="en-US" dirty="0"/>
              <a:t>T</a:t>
            </a:r>
            <a:r>
              <a:rPr lang="en-US" dirty="0" smtClean="0"/>
              <a:t>he </a:t>
            </a:r>
            <a:r>
              <a:rPr lang="en-US" dirty="0"/>
              <a:t>measures </a:t>
            </a:r>
            <a:r>
              <a:rPr lang="en-US" dirty="0" smtClean="0"/>
              <a:t>will be calculated for </a:t>
            </a:r>
            <a:r>
              <a:rPr lang="en-US" dirty="0"/>
              <a:t>two 3-month periods </a:t>
            </a:r>
            <a:r>
              <a:rPr lang="en-US" dirty="0" smtClean="0"/>
              <a:t>for </a:t>
            </a:r>
            <a:r>
              <a:rPr lang="en-US" dirty="0"/>
              <a:t>each hospital and by age, race/ethnicity, and time of positive screen (pregnancy vs.  postpartum) to estimate internal consistency of the measure. </a:t>
            </a:r>
            <a:endParaRPr lang="en-US" dirty="0" smtClean="0"/>
          </a:p>
          <a:p>
            <a:r>
              <a:rPr lang="en-US" dirty="0" smtClean="0"/>
              <a:t>We </a:t>
            </a:r>
            <a:r>
              <a:rPr lang="en-US" dirty="0"/>
              <a:t>use ICD-10 and CPT codes to track the different groups of women and use the number of unique women in these groups to calculate the measures. </a:t>
            </a:r>
            <a:endParaRPr lang="en-US" dirty="0" smtClean="0"/>
          </a:p>
          <a:p>
            <a:r>
              <a:rPr lang="en-US" dirty="0" smtClean="0"/>
              <a:t>These </a:t>
            </a:r>
            <a:r>
              <a:rPr lang="en-US" dirty="0"/>
              <a:t>codes will also be used to conduct a cost analysis to compare between the CVD risk assessment group with their additional follow-ups to the group of women who do not receive screening for CVD risk. </a:t>
            </a:r>
            <a:endParaRPr lang="en-US" dirty="0" smtClean="0"/>
          </a:p>
          <a:p>
            <a:r>
              <a:rPr lang="en-US" dirty="0" smtClean="0"/>
              <a:t>We </a:t>
            </a:r>
            <a:r>
              <a:rPr lang="en-US" dirty="0"/>
              <a:t>will elicit feedback from clinic administrators, IT services and clinicians about the feasibility to calculate the measure using EMR records and need to modify to local circumstances.</a:t>
            </a:r>
          </a:p>
          <a:p>
            <a:endParaRPr lang="en-US" dirty="0"/>
          </a:p>
        </p:txBody>
      </p:sp>
    </p:spTree>
    <p:extLst>
      <p:ext uri="{BB962C8B-B14F-4D97-AF65-F5344CB8AC3E}">
        <p14:creationId xmlns:p14="http://schemas.microsoft.com/office/powerpoint/2010/main" val="351803668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accent2">
                    <a:lumMod val="75000"/>
                  </a:schemeClr>
                </a:solidFill>
                <a:effectLst>
                  <a:outerShdw blurRad="38100" dist="38100" dir="2700000" algn="tl">
                    <a:srgbClr val="000000">
                      <a:alpha val="43137"/>
                    </a:srgbClr>
                  </a:outerShdw>
                </a:effectLst>
              </a:rPr>
              <a:t>Technical Expert Panel (TEP)</a:t>
            </a:r>
            <a:endParaRPr lang="en-US" b="1" dirty="0">
              <a:solidFill>
                <a:schemeClr val="accent2">
                  <a:lumMod val="75000"/>
                </a:schemeClr>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solidFill>
            <a:schemeClr val="bg2"/>
          </a:solidFill>
        </p:spPr>
        <p:txBody>
          <a:bodyPr>
            <a:normAutofit/>
          </a:bodyPr>
          <a:lstStyle/>
          <a:p>
            <a:pPr marL="0" indent="0">
              <a:buNone/>
            </a:pPr>
            <a:r>
              <a:rPr lang="en-US" dirty="0" smtClean="0"/>
              <a:t>The Technical Expert Panel is made up of a diverse groups of content experts such as: performance measurement, clinical content (cardiology/maternal fetal medicine), clinical informatics, and patient representative</a:t>
            </a:r>
          </a:p>
          <a:p>
            <a:pPr marL="0" indent="0">
              <a:buNone/>
            </a:pPr>
            <a:r>
              <a:rPr lang="en-US" dirty="0" smtClean="0"/>
              <a:t>The purpose of the TEP is to foster inclusion of diverse perspectives from stakeholders who will be affected by the measures.</a:t>
            </a:r>
          </a:p>
          <a:p>
            <a:pPr marL="0" indent="0">
              <a:buNone/>
            </a:pPr>
            <a:r>
              <a:rPr lang="en-US" dirty="0" smtClean="0"/>
              <a:t>The TEP promotes transparency in the measure development process and feedback is used to develop the measures appropriately.</a:t>
            </a:r>
            <a:endParaRPr lang="en-US" dirty="0"/>
          </a:p>
        </p:txBody>
      </p:sp>
    </p:spTree>
    <p:extLst>
      <p:ext uri="{BB962C8B-B14F-4D97-AF65-F5344CB8AC3E}">
        <p14:creationId xmlns:p14="http://schemas.microsoft.com/office/powerpoint/2010/main" val="86636854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solidFill>
                  <a:schemeClr val="accent2">
                    <a:lumMod val="75000"/>
                  </a:schemeClr>
                </a:solidFill>
                <a:effectLst>
                  <a:outerShdw blurRad="38100" dist="38100" dir="2700000" algn="tl">
                    <a:srgbClr val="000000">
                      <a:alpha val="43137"/>
                    </a:srgbClr>
                  </a:outerShdw>
                </a:effectLst>
              </a:rPr>
              <a:t>Study Sites and Investigators</a:t>
            </a:r>
            <a:endParaRPr lang="en-US" b="1" dirty="0">
              <a:solidFill>
                <a:schemeClr val="accent2">
                  <a:lumMod val="75000"/>
                </a:schemeClr>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609600" y="1690689"/>
            <a:ext cx="10972799" cy="4497170"/>
          </a:xfrm>
          <a:solidFill>
            <a:schemeClr val="accent3">
              <a:lumMod val="20000"/>
              <a:lumOff val="80000"/>
            </a:schemeClr>
          </a:solidFill>
        </p:spPr>
        <p:txBody>
          <a:bodyPr>
            <a:normAutofit fontScale="70000" lnSpcReduction="20000"/>
          </a:bodyPr>
          <a:lstStyle/>
          <a:p>
            <a:pPr marL="0" indent="0" algn="ctr" fontAlgn="base">
              <a:buNone/>
            </a:pPr>
            <a:r>
              <a:rPr lang="en-US" sz="4000" b="1" dirty="0" smtClean="0">
                <a:solidFill>
                  <a:schemeClr val="tx1"/>
                </a:solidFill>
              </a:rPr>
              <a:t>University </a:t>
            </a:r>
            <a:r>
              <a:rPr lang="en-US" sz="4000" b="1" dirty="0">
                <a:solidFill>
                  <a:schemeClr val="tx1"/>
                </a:solidFill>
              </a:rPr>
              <a:t>of California, Irvine, Medical Center </a:t>
            </a:r>
            <a:r>
              <a:rPr lang="en-US" sz="4000" b="1" dirty="0" smtClean="0">
                <a:solidFill>
                  <a:schemeClr val="tx1"/>
                </a:solidFill>
              </a:rPr>
              <a:t>Health Systems</a:t>
            </a:r>
            <a:endParaRPr lang="en-US" sz="3600" b="1" dirty="0" smtClean="0">
              <a:solidFill>
                <a:schemeClr val="tx1"/>
              </a:solidFill>
            </a:endParaRPr>
          </a:p>
          <a:p>
            <a:pPr marL="0" indent="0" algn="ctr" fontAlgn="base">
              <a:buNone/>
            </a:pPr>
            <a:r>
              <a:rPr lang="en-US" sz="3100" b="1" dirty="0">
                <a:solidFill>
                  <a:schemeClr val="accent2">
                    <a:lumMod val="50000"/>
                  </a:schemeClr>
                </a:solidFill>
              </a:rPr>
              <a:t>UCI Health 1,500 births a year, 3% black </a:t>
            </a:r>
            <a:endParaRPr lang="en-US" sz="3100" b="1" dirty="0" smtClean="0">
              <a:solidFill>
                <a:schemeClr val="accent2">
                  <a:lumMod val="50000"/>
                </a:schemeClr>
              </a:solidFill>
            </a:endParaRPr>
          </a:p>
          <a:p>
            <a:pPr marL="0" indent="0" algn="ctr" fontAlgn="base">
              <a:buNone/>
            </a:pPr>
            <a:r>
              <a:rPr lang="en-US" sz="3200" dirty="0" smtClean="0">
                <a:solidFill>
                  <a:schemeClr val="tx1"/>
                </a:solidFill>
              </a:rPr>
              <a:t>Afshan Hameed, MD/Heike Thiel </a:t>
            </a:r>
            <a:r>
              <a:rPr lang="en-US" sz="3200" dirty="0">
                <a:solidFill>
                  <a:schemeClr val="tx1"/>
                </a:solidFill>
              </a:rPr>
              <a:t>de </a:t>
            </a:r>
            <a:r>
              <a:rPr lang="en-US" sz="3200" dirty="0" smtClean="0">
                <a:solidFill>
                  <a:schemeClr val="tx1"/>
                </a:solidFill>
              </a:rPr>
              <a:t>Bocanegra, PhD/Brian Crosland, MD</a:t>
            </a:r>
          </a:p>
          <a:p>
            <a:pPr marL="514350" indent="-514350" algn="ctr" fontAlgn="base">
              <a:buFont typeface="+mj-lt"/>
              <a:buAutoNum type="arabicPeriod"/>
            </a:pPr>
            <a:endParaRPr lang="en-US" sz="2800" dirty="0" smtClean="0">
              <a:solidFill>
                <a:schemeClr val="tx1"/>
              </a:solidFill>
              <a:latin typeface="+mn-lt"/>
            </a:endParaRPr>
          </a:p>
          <a:p>
            <a:pPr marL="0" indent="0" algn="ctr" fontAlgn="base">
              <a:buNone/>
            </a:pPr>
            <a:r>
              <a:rPr lang="en-US" sz="4000" b="1" dirty="0" smtClean="0">
                <a:solidFill>
                  <a:schemeClr val="tx1"/>
                </a:solidFill>
                <a:latin typeface="+mn-lt"/>
              </a:rPr>
              <a:t>University </a:t>
            </a:r>
            <a:r>
              <a:rPr lang="en-US" sz="4000" b="1" dirty="0">
                <a:solidFill>
                  <a:schemeClr val="tx1"/>
                </a:solidFill>
                <a:latin typeface="+mn-lt"/>
              </a:rPr>
              <a:t>of California, San </a:t>
            </a:r>
            <a:r>
              <a:rPr lang="en-US" sz="4000" b="1" dirty="0" smtClean="0">
                <a:solidFill>
                  <a:schemeClr val="tx1"/>
                </a:solidFill>
                <a:latin typeface="+mn-lt"/>
              </a:rPr>
              <a:t>Diego, Medical Center Health Systems</a:t>
            </a:r>
          </a:p>
          <a:p>
            <a:pPr marL="0" indent="0" algn="ctr" fontAlgn="base">
              <a:buNone/>
            </a:pPr>
            <a:r>
              <a:rPr lang="en-US" sz="3400" b="1" dirty="0">
                <a:solidFill>
                  <a:schemeClr val="accent2">
                    <a:lumMod val="50000"/>
                  </a:schemeClr>
                </a:solidFill>
              </a:rPr>
              <a:t>UCSD </a:t>
            </a:r>
            <a:r>
              <a:rPr lang="en-US" sz="3400" b="1" dirty="0" smtClean="0">
                <a:solidFill>
                  <a:schemeClr val="accent2">
                    <a:lumMod val="50000"/>
                  </a:schemeClr>
                </a:solidFill>
              </a:rPr>
              <a:t>Jacobs &amp; Hillcrest  </a:t>
            </a:r>
            <a:r>
              <a:rPr lang="en-US" sz="3400" b="1" dirty="0">
                <a:solidFill>
                  <a:schemeClr val="accent2">
                    <a:lumMod val="50000"/>
                  </a:schemeClr>
                </a:solidFill>
              </a:rPr>
              <a:t>3,000 births a year, 5-6% black</a:t>
            </a:r>
            <a:r>
              <a:rPr lang="en-US" sz="3400" dirty="0"/>
              <a:t> </a:t>
            </a:r>
          </a:p>
          <a:p>
            <a:pPr marL="0" indent="0" algn="ctr" fontAlgn="base">
              <a:buNone/>
            </a:pPr>
            <a:r>
              <a:rPr lang="en-US" sz="3200" dirty="0" smtClean="0">
                <a:solidFill>
                  <a:schemeClr val="tx1"/>
                </a:solidFill>
              </a:rPr>
              <a:t>Maryam </a:t>
            </a:r>
            <a:r>
              <a:rPr lang="en-US" sz="3200" dirty="0" err="1" smtClean="0">
                <a:solidFill>
                  <a:schemeClr val="tx1"/>
                </a:solidFill>
              </a:rPr>
              <a:t>Tarsa</a:t>
            </a:r>
            <a:r>
              <a:rPr lang="en-US" sz="3200" dirty="0" smtClean="0">
                <a:solidFill>
                  <a:schemeClr val="tx1"/>
                </a:solidFill>
              </a:rPr>
              <a:t>, MD</a:t>
            </a:r>
          </a:p>
          <a:p>
            <a:pPr marL="0" indent="0" algn="ctr" fontAlgn="base">
              <a:buNone/>
            </a:pPr>
            <a:endParaRPr lang="en-US" sz="2800" dirty="0" smtClean="0">
              <a:solidFill>
                <a:schemeClr val="tx1"/>
              </a:solidFill>
              <a:latin typeface="+mn-lt"/>
            </a:endParaRPr>
          </a:p>
          <a:p>
            <a:pPr marL="0" indent="0" algn="ctr" fontAlgn="base">
              <a:buNone/>
            </a:pPr>
            <a:r>
              <a:rPr lang="en-US" sz="4000" b="1" dirty="0" smtClean="0">
                <a:solidFill>
                  <a:schemeClr val="tx1"/>
                </a:solidFill>
                <a:latin typeface="+mn-lt"/>
              </a:rPr>
              <a:t>University </a:t>
            </a:r>
            <a:r>
              <a:rPr lang="en-US" sz="4000" b="1" dirty="0">
                <a:solidFill>
                  <a:schemeClr val="tx1"/>
                </a:solidFill>
                <a:latin typeface="+mn-lt"/>
              </a:rPr>
              <a:t>of Tennessee,  </a:t>
            </a:r>
            <a:r>
              <a:rPr lang="en-US" sz="4000" b="1" dirty="0" smtClean="0">
                <a:solidFill>
                  <a:schemeClr val="tx1"/>
                </a:solidFill>
                <a:latin typeface="+mn-lt"/>
              </a:rPr>
              <a:t>St </a:t>
            </a:r>
            <a:r>
              <a:rPr lang="en-US" sz="4000" b="1" dirty="0">
                <a:solidFill>
                  <a:schemeClr val="tx1"/>
                </a:solidFill>
                <a:latin typeface="+mn-lt"/>
              </a:rPr>
              <a:t>Thomas Health </a:t>
            </a:r>
            <a:r>
              <a:rPr lang="en-US" sz="4000" b="1" dirty="0" smtClean="0">
                <a:solidFill>
                  <a:schemeClr val="tx1"/>
                </a:solidFill>
                <a:latin typeface="+mn-lt"/>
              </a:rPr>
              <a:t>Systems</a:t>
            </a:r>
          </a:p>
          <a:p>
            <a:pPr marL="0" indent="0" algn="ctr" fontAlgn="base">
              <a:buNone/>
            </a:pPr>
            <a:r>
              <a:rPr lang="en-US" sz="3400" b="1" dirty="0">
                <a:solidFill>
                  <a:schemeClr val="accent2">
                    <a:lumMod val="50000"/>
                  </a:schemeClr>
                </a:solidFill>
              </a:rPr>
              <a:t>St Thomas Health Systems 12,000 deliveries in 2018, 25% black</a:t>
            </a:r>
            <a:r>
              <a:rPr lang="en-US" sz="3400" dirty="0"/>
              <a:t> </a:t>
            </a:r>
          </a:p>
          <a:p>
            <a:pPr marL="0" indent="0" algn="ctr" fontAlgn="base">
              <a:buNone/>
            </a:pPr>
            <a:r>
              <a:rPr lang="en-US" sz="2900" dirty="0" smtClean="0">
                <a:solidFill>
                  <a:schemeClr val="tx1"/>
                </a:solidFill>
              </a:rPr>
              <a:t>Cornelia Graves, MD</a:t>
            </a:r>
            <a:endParaRPr lang="en-US" sz="2900" dirty="0" smtClean="0"/>
          </a:p>
          <a:p>
            <a:pPr marL="0" indent="0">
              <a:buNone/>
            </a:pPr>
            <a:r>
              <a:rPr lang="en-US" dirty="0">
                <a:latin typeface="+mn-lt"/>
              </a:rPr>
              <a:t> </a:t>
            </a:r>
          </a:p>
        </p:txBody>
      </p:sp>
    </p:spTree>
    <p:extLst>
      <p:ext uri="{BB962C8B-B14F-4D97-AF65-F5344CB8AC3E}">
        <p14:creationId xmlns:p14="http://schemas.microsoft.com/office/powerpoint/2010/main" val="358393434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454025"/>
            <a:ext cx="8229600" cy="1371600"/>
          </a:xfrm>
        </p:spPr>
        <p:txBody>
          <a:bodyPr/>
          <a:lstStyle/>
          <a:p>
            <a:pPr>
              <a:lnSpc>
                <a:spcPct val="100000"/>
              </a:lnSpc>
            </a:pPr>
            <a:r>
              <a:rPr lang="en-US" sz="4000" b="1" dirty="0" smtClean="0">
                <a:solidFill>
                  <a:schemeClr val="accent2">
                    <a:lumMod val="75000"/>
                  </a:schemeClr>
                </a:solidFill>
                <a:effectLst>
                  <a:outerShdw blurRad="38100" dist="38100" dir="2700000" algn="tl">
                    <a:srgbClr val="000000">
                      <a:alpha val="43137"/>
                    </a:srgbClr>
                  </a:outerShdw>
                </a:effectLst>
              </a:rPr>
              <a:t>Problem 1</a:t>
            </a:r>
            <a:endParaRPr lang="en-US" sz="4000" b="1" dirty="0">
              <a:solidFill>
                <a:schemeClr val="accent2">
                  <a:lumMod val="75000"/>
                </a:schemeClr>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838200" y="1565752"/>
            <a:ext cx="10515600" cy="4985359"/>
          </a:xfrm>
          <a:solidFill>
            <a:schemeClr val="bg2"/>
          </a:solidFill>
        </p:spPr>
        <p:txBody>
          <a:bodyPr/>
          <a:lstStyle/>
          <a:p>
            <a:r>
              <a:rPr lang="en-US" dirty="0" smtClean="0"/>
              <a:t>Cardiovascular </a:t>
            </a:r>
            <a:r>
              <a:rPr lang="en-US" dirty="0"/>
              <a:t>disease (CVD) among pregnant and postpartum </a:t>
            </a:r>
            <a:r>
              <a:rPr lang="en-US" dirty="0" smtClean="0"/>
              <a:t>women is the </a:t>
            </a:r>
            <a:r>
              <a:rPr lang="en-US" dirty="0">
                <a:solidFill>
                  <a:schemeClr val="accent2">
                    <a:lumMod val="50000"/>
                  </a:schemeClr>
                </a:solidFill>
              </a:rPr>
              <a:t>leading cause of maternal mortality </a:t>
            </a:r>
            <a:r>
              <a:rPr lang="en-US" dirty="0"/>
              <a:t>in the </a:t>
            </a:r>
            <a:r>
              <a:rPr lang="en-US" dirty="0" smtClean="0"/>
              <a:t>US</a:t>
            </a:r>
          </a:p>
          <a:p>
            <a:r>
              <a:rPr lang="en-US" dirty="0" smtClean="0"/>
              <a:t>There are large </a:t>
            </a:r>
            <a:r>
              <a:rPr lang="en-US" dirty="0" smtClean="0">
                <a:solidFill>
                  <a:schemeClr val="accent2">
                    <a:lumMod val="50000"/>
                  </a:schemeClr>
                </a:solidFill>
              </a:rPr>
              <a:t>racial/ethnic disparities </a:t>
            </a:r>
            <a:r>
              <a:rPr lang="en-US" dirty="0" smtClean="0"/>
              <a:t>in CVD-associated maternal morbidity and mortality</a:t>
            </a:r>
          </a:p>
          <a:p>
            <a:r>
              <a:rPr lang="en-US" dirty="0" smtClean="0"/>
              <a:t>Normal </a:t>
            </a:r>
            <a:r>
              <a:rPr lang="en-US" dirty="0" smtClean="0">
                <a:solidFill>
                  <a:schemeClr val="accent2">
                    <a:lumMod val="50000"/>
                  </a:schemeClr>
                </a:solidFill>
              </a:rPr>
              <a:t>pregnancy may mimic CVD symptoms </a:t>
            </a:r>
            <a:r>
              <a:rPr lang="en-US" dirty="0" smtClean="0"/>
              <a:t>and diagnosis may be missed</a:t>
            </a:r>
          </a:p>
          <a:p>
            <a:r>
              <a:rPr lang="en-US" dirty="0" smtClean="0">
                <a:solidFill>
                  <a:schemeClr val="accent2">
                    <a:lumMod val="50000"/>
                  </a:schemeClr>
                </a:solidFill>
              </a:rPr>
              <a:t>Need </a:t>
            </a:r>
            <a:r>
              <a:rPr lang="en-US" dirty="0">
                <a:solidFill>
                  <a:schemeClr val="accent2">
                    <a:lumMod val="50000"/>
                  </a:schemeClr>
                </a:solidFill>
              </a:rPr>
              <a:t>to standardize evaluation and triage of pregnant patients </a:t>
            </a:r>
            <a:r>
              <a:rPr lang="en-US" dirty="0"/>
              <a:t>with potential CVD signs and </a:t>
            </a:r>
            <a:r>
              <a:rPr lang="en-US" dirty="0" smtClean="0"/>
              <a:t>symptoms, use of a standardized clinical decision making tool for women receiving prenatal and postpartum care </a:t>
            </a:r>
            <a:r>
              <a:rPr lang="en-US" dirty="0"/>
              <a:t> </a:t>
            </a:r>
          </a:p>
          <a:p>
            <a:endParaRPr lang="en-US" dirty="0"/>
          </a:p>
        </p:txBody>
      </p:sp>
    </p:spTree>
    <p:extLst>
      <p:ext uri="{BB962C8B-B14F-4D97-AF65-F5344CB8AC3E}">
        <p14:creationId xmlns:p14="http://schemas.microsoft.com/office/powerpoint/2010/main" val="303436181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Box 10037"/>
          <p:cNvSpPr txBox="1">
            <a:spLocks noChangeArrowheads="1"/>
          </p:cNvSpPr>
          <p:nvPr/>
        </p:nvSpPr>
        <p:spPr bwMode="auto">
          <a:xfrm>
            <a:off x="1577089" y="1845279"/>
            <a:ext cx="8534400" cy="1200329"/>
          </a:xfrm>
          <a:prstGeom prst="rect">
            <a:avLst/>
          </a:prstGeom>
          <a:noFill/>
          <a:ln w="15875">
            <a:noFill/>
            <a:miter lim="800000"/>
            <a:headEnd/>
            <a:tailEnd/>
          </a:ln>
          <a:extLst>
            <a:ext uri="{909E8E84-426E-40dd-AFC4-6F175D3DCCD1}">
              <a14:hiddenFill xmlns="" xmlns:a14="http://schemas.microsoft.com/office/drawing/2010/main">
                <a:solidFill>
                  <a:srgbClr val="FFFFFF"/>
                </a:solidFill>
              </a14:hiddenFill>
            </a:ext>
          </a:extLst>
        </p:spPr>
        <p:txBody>
          <a:bodyPr>
            <a:spAutoFit/>
          </a:bodyPr>
          <a:lstStyle>
            <a:lvl1pPr eaLnBrk="0" hangingPunct="0">
              <a:defRPr sz="3400">
                <a:solidFill>
                  <a:schemeClr val="tx1"/>
                </a:solidFill>
                <a:latin typeface="Arial" charset="0"/>
              </a:defRPr>
            </a:lvl1pPr>
            <a:lvl2pPr marL="1028700" indent="-571500" eaLnBrk="0" hangingPunct="0">
              <a:defRPr sz="3400">
                <a:solidFill>
                  <a:schemeClr val="tx1"/>
                </a:solidFill>
                <a:latin typeface="Arial" charset="0"/>
              </a:defRPr>
            </a:lvl2pPr>
            <a:lvl3pPr marL="1143000" indent="-228600" eaLnBrk="0" hangingPunct="0">
              <a:defRPr sz="3400">
                <a:solidFill>
                  <a:schemeClr val="tx1"/>
                </a:solidFill>
                <a:latin typeface="Arial" charset="0"/>
              </a:defRPr>
            </a:lvl3pPr>
            <a:lvl4pPr marL="1600200" indent="-228600" eaLnBrk="0" hangingPunct="0">
              <a:defRPr sz="3400">
                <a:solidFill>
                  <a:schemeClr val="tx1"/>
                </a:solidFill>
                <a:latin typeface="Arial" charset="0"/>
              </a:defRPr>
            </a:lvl4pPr>
            <a:lvl5pPr marL="2057400" indent="-228600" eaLnBrk="0" hangingPunct="0">
              <a:defRPr sz="3400">
                <a:solidFill>
                  <a:schemeClr val="tx1"/>
                </a:solidFill>
                <a:latin typeface="Arial" charset="0"/>
              </a:defRPr>
            </a:lvl5pPr>
            <a:lvl6pPr marL="2514600" indent="-228600" algn="ctr" eaLnBrk="0" fontAlgn="base" hangingPunct="0">
              <a:spcBef>
                <a:spcPct val="0"/>
              </a:spcBef>
              <a:spcAft>
                <a:spcPct val="0"/>
              </a:spcAft>
              <a:defRPr sz="3400">
                <a:solidFill>
                  <a:schemeClr val="tx1"/>
                </a:solidFill>
                <a:latin typeface="Arial" charset="0"/>
              </a:defRPr>
            </a:lvl6pPr>
            <a:lvl7pPr marL="2971800" indent="-228600" algn="ctr" eaLnBrk="0" fontAlgn="base" hangingPunct="0">
              <a:spcBef>
                <a:spcPct val="0"/>
              </a:spcBef>
              <a:spcAft>
                <a:spcPct val="0"/>
              </a:spcAft>
              <a:defRPr sz="3400">
                <a:solidFill>
                  <a:schemeClr val="tx1"/>
                </a:solidFill>
                <a:latin typeface="Arial" charset="0"/>
              </a:defRPr>
            </a:lvl7pPr>
            <a:lvl8pPr marL="3429000" indent="-228600" algn="ctr" eaLnBrk="0" fontAlgn="base" hangingPunct="0">
              <a:spcBef>
                <a:spcPct val="0"/>
              </a:spcBef>
              <a:spcAft>
                <a:spcPct val="0"/>
              </a:spcAft>
              <a:defRPr sz="3400">
                <a:solidFill>
                  <a:schemeClr val="tx1"/>
                </a:solidFill>
                <a:latin typeface="Arial" charset="0"/>
              </a:defRPr>
            </a:lvl8pPr>
            <a:lvl9pPr marL="3886200" indent="-228600" algn="ctr" eaLnBrk="0" fontAlgn="base" hangingPunct="0">
              <a:spcBef>
                <a:spcPct val="0"/>
              </a:spcBef>
              <a:spcAft>
                <a:spcPct val="0"/>
              </a:spcAft>
              <a:defRPr sz="3400">
                <a:solidFill>
                  <a:schemeClr val="tx1"/>
                </a:solidFill>
                <a:latin typeface="Arial" charset="0"/>
              </a:defRPr>
            </a:lvl9pPr>
          </a:lstStyle>
          <a:p>
            <a:pPr marL="457200" lvl="1" indent="0" algn="ctr" eaLnBrk="1" hangingPunct="1">
              <a:buClr>
                <a:srgbClr val="35436A"/>
              </a:buClr>
              <a:defRPr/>
            </a:pPr>
            <a:r>
              <a:rPr lang="en-US" altLang="en-US" sz="2400" b="1" kern="0" dirty="0"/>
              <a:t>24%</a:t>
            </a:r>
            <a:r>
              <a:rPr lang="en-US" altLang="en-US" sz="2400" kern="0" dirty="0"/>
              <a:t> </a:t>
            </a:r>
            <a:r>
              <a:rPr lang="en-US" altLang="en-US" sz="2400" kern="0" dirty="0">
                <a:solidFill>
                  <a:sysClr val="windowText" lastClr="000000"/>
                </a:solidFill>
              </a:rPr>
              <a:t>of ALL CVD pregnancy-related </a:t>
            </a:r>
            <a:r>
              <a:rPr lang="en-US" altLang="en-US" sz="2400" kern="0" dirty="0" smtClean="0">
                <a:solidFill>
                  <a:sysClr val="windowText" lastClr="000000"/>
                </a:solidFill>
              </a:rPr>
              <a:t>deaths (and </a:t>
            </a:r>
            <a:r>
              <a:rPr lang="en-US" altLang="en-US" sz="2400" kern="0" dirty="0">
                <a:solidFill>
                  <a:sysClr val="windowText" lastClr="000000"/>
                </a:solidFill>
              </a:rPr>
              <a:t>31% of cardiomyopathy </a:t>
            </a:r>
            <a:r>
              <a:rPr lang="en-US" altLang="en-US" sz="2400" kern="0" dirty="0" smtClean="0">
                <a:solidFill>
                  <a:sysClr val="windowText" lastClr="000000"/>
                </a:solidFill>
              </a:rPr>
              <a:t>deaths) were </a:t>
            </a:r>
            <a:r>
              <a:rPr lang="en-US" altLang="en-US" sz="2400" kern="0" dirty="0">
                <a:solidFill>
                  <a:sysClr val="windowText" lastClr="000000"/>
                </a:solidFill>
              </a:rPr>
              <a:t>determined to be </a:t>
            </a:r>
            <a:r>
              <a:rPr lang="en-US" altLang="en-US" sz="2400" b="1" kern="0" dirty="0" smtClean="0"/>
              <a:t>potentially </a:t>
            </a:r>
            <a:r>
              <a:rPr lang="en-US" altLang="en-US" sz="2400" b="1" kern="0" dirty="0"/>
              <a:t>preventable </a:t>
            </a:r>
          </a:p>
        </p:txBody>
      </p:sp>
      <p:sp>
        <p:nvSpPr>
          <p:cNvPr id="5" name="Rectangle 4"/>
          <p:cNvSpPr/>
          <p:nvPr/>
        </p:nvSpPr>
        <p:spPr>
          <a:xfrm>
            <a:off x="1166812" y="6012872"/>
            <a:ext cx="9858375" cy="400110"/>
          </a:xfrm>
          <a:prstGeom prst="rect">
            <a:avLst/>
          </a:prstGeom>
        </p:spPr>
        <p:txBody>
          <a:bodyPr wrap="square">
            <a:spAutoFit/>
          </a:bodyPr>
          <a:lstStyle/>
          <a:p>
            <a:pPr algn="l"/>
            <a:r>
              <a:rPr lang="en-US" sz="1000" dirty="0">
                <a:latin typeface="Arial" panose="020B0604020202020204" pitchFamily="34" charset="0"/>
                <a:cs typeface="Arial" panose="020B0604020202020204" pitchFamily="34" charset="0"/>
              </a:rPr>
              <a:t>Hameed A, Lawton E, McCain CL, et al. Pregnancy-Related Cardiovascular Deaths in California: Beyond Peripartum Cardiomyopathy. </a:t>
            </a:r>
            <a:r>
              <a:rPr lang="en-US" sz="1000" i="1" dirty="0">
                <a:latin typeface="Arial" panose="020B0604020202020204" pitchFamily="34" charset="0"/>
                <a:cs typeface="Arial" panose="020B0604020202020204" pitchFamily="34" charset="0"/>
              </a:rPr>
              <a:t>American Journal of Obstetrics and Gynecology</a:t>
            </a:r>
            <a:r>
              <a:rPr lang="en-US" sz="1000" dirty="0">
                <a:latin typeface="Arial" panose="020B0604020202020204" pitchFamily="34" charset="0"/>
                <a:cs typeface="Arial" panose="020B0604020202020204" pitchFamily="34" charset="0"/>
              </a:rPr>
              <a:t> 2015; DOI: 10.1016/j.ajog.2015.05.008 </a:t>
            </a:r>
          </a:p>
        </p:txBody>
      </p:sp>
      <p:sp>
        <p:nvSpPr>
          <p:cNvPr id="4" name="Title 3"/>
          <p:cNvSpPr>
            <a:spLocks noGrp="1"/>
          </p:cNvSpPr>
          <p:nvPr>
            <p:ph type="title"/>
          </p:nvPr>
        </p:nvSpPr>
        <p:spPr/>
        <p:txBody>
          <a:bodyPr>
            <a:normAutofit fontScale="90000"/>
          </a:bodyPr>
          <a:lstStyle/>
          <a:p>
            <a:pPr algn="ctr"/>
            <a:r>
              <a:rPr lang="en-US" sz="2800" dirty="0"/>
              <a:t>CA-PAMR Findings</a:t>
            </a:r>
            <a:br>
              <a:rPr lang="en-US" sz="2800" dirty="0"/>
            </a:br>
            <a:r>
              <a:rPr lang="en-US" sz="2800" dirty="0"/>
              <a:t>Preventability</a:t>
            </a:r>
            <a:br>
              <a:rPr lang="en-US" sz="2800" dirty="0"/>
            </a:br>
            <a:r>
              <a:rPr lang="en-US" sz="2800" dirty="0"/>
              <a:t>2002-2006</a:t>
            </a:r>
            <a:br>
              <a:rPr lang="en-US" sz="2800" dirty="0"/>
            </a:br>
            <a:endParaRPr lang="en-US" sz="2800" dirty="0"/>
          </a:p>
        </p:txBody>
      </p:sp>
      <p:pic>
        <p:nvPicPr>
          <p:cNvPr id="3" name="Picture 2"/>
          <p:cNvPicPr>
            <a:picLocks noChangeAspect="1"/>
          </p:cNvPicPr>
          <p:nvPr/>
        </p:nvPicPr>
        <p:blipFill>
          <a:blip r:embed="rId3"/>
          <a:stretch>
            <a:fillRect/>
          </a:stretch>
        </p:blipFill>
        <p:spPr>
          <a:xfrm>
            <a:off x="10111490" y="88812"/>
            <a:ext cx="2014008" cy="812670"/>
          </a:xfrm>
          <a:prstGeom prst="rect">
            <a:avLst/>
          </a:prstGeom>
        </p:spPr>
      </p:pic>
      <p:pic>
        <p:nvPicPr>
          <p:cNvPr id="7" name="Picture 6"/>
          <p:cNvPicPr>
            <a:picLocks noChangeAspect="1"/>
          </p:cNvPicPr>
          <p:nvPr/>
        </p:nvPicPr>
        <p:blipFill>
          <a:blip r:embed="rId4"/>
          <a:stretch>
            <a:fillRect/>
          </a:stretch>
        </p:blipFill>
        <p:spPr>
          <a:xfrm>
            <a:off x="66503" y="87896"/>
            <a:ext cx="1072342" cy="883610"/>
          </a:xfrm>
          <a:prstGeom prst="rect">
            <a:avLst/>
          </a:prstGeom>
        </p:spPr>
      </p:pic>
      <p:pic>
        <p:nvPicPr>
          <p:cNvPr id="8" name="Picture 7"/>
          <p:cNvPicPr>
            <a:picLocks noChangeAspect="1"/>
          </p:cNvPicPr>
          <p:nvPr/>
        </p:nvPicPr>
        <p:blipFill>
          <a:blip r:embed="rId5"/>
          <a:stretch>
            <a:fillRect/>
          </a:stretch>
        </p:blipFill>
        <p:spPr>
          <a:xfrm>
            <a:off x="1166812" y="6465332"/>
            <a:ext cx="9858375" cy="381000"/>
          </a:xfrm>
          <a:prstGeom prst="rect">
            <a:avLst/>
          </a:prstGeom>
        </p:spPr>
      </p:pic>
      <p:sp>
        <p:nvSpPr>
          <p:cNvPr id="9" name="Rectangle 8"/>
          <p:cNvSpPr/>
          <p:nvPr/>
        </p:nvSpPr>
        <p:spPr>
          <a:xfrm>
            <a:off x="1828798" y="3200200"/>
            <a:ext cx="8282691" cy="1569660"/>
          </a:xfrm>
          <a:prstGeom prst="rect">
            <a:avLst/>
          </a:prstGeom>
        </p:spPr>
        <p:txBody>
          <a:bodyPr wrap="square">
            <a:spAutoFit/>
          </a:bodyPr>
          <a:lstStyle/>
          <a:p>
            <a:pPr algn="ctr"/>
            <a:r>
              <a:rPr lang="en-US" sz="2400" dirty="0" smtClean="0">
                <a:latin typeface="Arial" panose="020B0604020202020204" pitchFamily="34" charset="0"/>
                <a:ea typeface="Cambria" panose="02040503050406030204" pitchFamily="18" charset="0"/>
              </a:rPr>
              <a:t>A </a:t>
            </a:r>
            <a:r>
              <a:rPr lang="en-US" sz="2400" dirty="0">
                <a:latin typeface="Arial" panose="020B0604020202020204" pitchFamily="34" charset="0"/>
                <a:ea typeface="Cambria" panose="02040503050406030204" pitchFamily="18" charset="0"/>
              </a:rPr>
              <a:t>CMQCC pregnancy-related mortality task force applied this algorithm to the 64 CVD deaths from 2002-2006, and determined that </a:t>
            </a:r>
            <a:r>
              <a:rPr lang="en-US" sz="2400" b="1" dirty="0">
                <a:latin typeface="Arial" panose="020B0604020202020204" pitchFamily="34" charset="0"/>
                <a:ea typeface="Cambria" panose="02040503050406030204" pitchFamily="18" charset="0"/>
              </a:rPr>
              <a:t>56 out of 64 (88%) </a:t>
            </a:r>
            <a:r>
              <a:rPr lang="en-US" sz="2400" dirty="0">
                <a:latin typeface="Arial" panose="020B0604020202020204" pitchFamily="34" charset="0"/>
                <a:ea typeface="Cambria" panose="02040503050406030204" pitchFamily="18" charset="0"/>
              </a:rPr>
              <a:t>cases would have identified as </a:t>
            </a:r>
            <a:r>
              <a:rPr lang="en-US" sz="2400" b="1" dirty="0">
                <a:latin typeface="Arial" panose="020B0604020202020204" pitchFamily="34" charset="0"/>
                <a:ea typeface="Cambria" panose="02040503050406030204" pitchFamily="18" charset="0"/>
              </a:rPr>
              <a:t>screen-positive</a:t>
            </a:r>
            <a:r>
              <a:rPr lang="en-US" sz="2400" dirty="0">
                <a:latin typeface="Arial" panose="020B0604020202020204" pitchFamily="34" charset="0"/>
                <a:ea typeface="Cambria" panose="02040503050406030204" pitchFamily="18" charset="0"/>
              </a:rPr>
              <a:t> or high risk for CVD</a:t>
            </a:r>
            <a:endParaRPr lang="en-US" sz="2400" dirty="0"/>
          </a:p>
        </p:txBody>
      </p:sp>
      <p:sp>
        <p:nvSpPr>
          <p:cNvPr id="10" name="Rectangle 9"/>
          <p:cNvSpPr/>
          <p:nvPr/>
        </p:nvSpPr>
        <p:spPr>
          <a:xfrm>
            <a:off x="1166812" y="5458874"/>
            <a:ext cx="9858375" cy="553998"/>
          </a:xfrm>
          <a:prstGeom prst="rect">
            <a:avLst/>
          </a:prstGeom>
        </p:spPr>
        <p:txBody>
          <a:bodyPr wrap="square">
            <a:spAutoFit/>
          </a:bodyPr>
          <a:lstStyle/>
          <a:p>
            <a:r>
              <a:rPr lang="en-US" sz="1000" dirty="0">
                <a:latin typeface="Arial" panose="020B0604020202020204" pitchFamily="34" charset="0"/>
                <a:ea typeface="Calibri" panose="020F0502020204030204" pitchFamily="34" charset="0"/>
                <a:cs typeface="Times New Roman" panose="02020603050405020304" pitchFamily="18" charset="0"/>
              </a:rPr>
              <a:t>Hameed AB, Foster E, Main EK, </a:t>
            </a:r>
            <a:r>
              <a:rPr lang="en-US" sz="1000" dirty="0" err="1">
                <a:latin typeface="Arial" panose="020B0604020202020204" pitchFamily="34" charset="0"/>
                <a:ea typeface="Calibri" panose="020F0502020204030204" pitchFamily="34" charset="0"/>
                <a:cs typeface="Times New Roman" panose="02020603050405020304" pitchFamily="18" charset="0"/>
              </a:rPr>
              <a:t>Khandelwal</a:t>
            </a:r>
            <a:r>
              <a:rPr lang="en-US" sz="1000" dirty="0">
                <a:latin typeface="Arial" panose="020B0604020202020204" pitchFamily="34" charset="0"/>
                <a:ea typeface="Calibri" panose="020F0502020204030204" pitchFamily="34" charset="0"/>
                <a:cs typeface="Times New Roman" panose="02020603050405020304" pitchFamily="18" charset="0"/>
              </a:rPr>
              <a:t> A, Lawton ES. Cardiovascular Disease Assessment in Pregnant and Postpartum Women | California Maternal Quality Care Collaborative. Cardiovascular Disease in Pregnancy Toolkit. https://www.cmqcc.org/resource/cardiovascular-disease-assessment-pregnant-and-postpartum-women. Published November 2017. Accessed June 14, 2019.</a:t>
            </a:r>
            <a:endParaRPr lang="en-US" sz="105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48316743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0" y="685800"/>
            <a:ext cx="7810500" cy="533400"/>
          </a:xfrm>
        </p:spPr>
        <p:txBody>
          <a:bodyPr>
            <a:noAutofit/>
          </a:bodyPr>
          <a:lstStyle/>
          <a:p>
            <a:pPr algn="ctr">
              <a:defRPr/>
            </a:pPr>
            <a:r>
              <a:rPr lang="en-US" altLang="en-US" sz="3600" dirty="0">
                <a:solidFill>
                  <a:srgbClr val="000000"/>
                </a:solidFill>
                <a:ea typeface="MS PGothic" pitchFamily="34" charset="-128"/>
              </a:rPr>
              <a:t>CVD Toolkit Goals</a:t>
            </a:r>
            <a:endParaRPr lang="en-US" dirty="0">
              <a:latin typeface="+mn-lt"/>
            </a:endParaRPr>
          </a:p>
        </p:txBody>
      </p:sp>
      <p:sp>
        <p:nvSpPr>
          <p:cNvPr id="4" name="Content Placeholder 3"/>
          <p:cNvSpPr>
            <a:spLocks noGrp="1"/>
          </p:cNvSpPr>
          <p:nvPr>
            <p:ph idx="1"/>
          </p:nvPr>
        </p:nvSpPr>
        <p:spPr>
          <a:xfrm>
            <a:off x="1828800" y="2590800"/>
            <a:ext cx="8229600" cy="3581400"/>
          </a:xfrm>
        </p:spPr>
        <p:txBody>
          <a:bodyPr>
            <a:noAutofit/>
          </a:bodyPr>
          <a:lstStyle/>
          <a:p>
            <a:pPr>
              <a:buFont typeface="Wingdings" charset="2"/>
              <a:buChar char="§"/>
              <a:defRPr/>
            </a:pPr>
            <a:r>
              <a:rPr lang="en-US" altLang="en-US" sz="2000" dirty="0">
                <a:solidFill>
                  <a:srgbClr val="000000"/>
                </a:solidFill>
                <a:ea typeface="MS PGothic" pitchFamily="34" charset="-128"/>
              </a:rPr>
              <a:t>Encourage obstetric and other healthcare providers to retain a high index of suspicion for CVD, particularly among women with risk factors who present with symptoms in late pregnancy or early postpartum period</a:t>
            </a:r>
          </a:p>
          <a:p>
            <a:pPr>
              <a:buFont typeface="Wingdings" charset="2"/>
              <a:buChar char="§"/>
              <a:defRPr/>
            </a:pPr>
            <a:endParaRPr lang="en-US" altLang="en-US" sz="2000" dirty="0">
              <a:solidFill>
                <a:srgbClr val="000000"/>
              </a:solidFill>
              <a:ea typeface="MS PGothic" pitchFamily="34" charset="-128"/>
            </a:endParaRPr>
          </a:p>
          <a:p>
            <a:pPr>
              <a:buFont typeface="Wingdings" charset="2"/>
              <a:buChar char="§"/>
              <a:defRPr/>
            </a:pPr>
            <a:r>
              <a:rPr lang="en-US" altLang="en-US" sz="2000" dirty="0"/>
              <a:t>To serve as resource for generalists who provide maternity care to women, with special emphasis on </a:t>
            </a:r>
          </a:p>
          <a:p>
            <a:pPr lvl="1">
              <a:buFont typeface="Wingdings" charset="2"/>
              <a:buChar char="§"/>
              <a:defRPr/>
            </a:pPr>
            <a:r>
              <a:rPr lang="en-US" altLang="en-US" sz="2000" dirty="0"/>
              <a:t>Prenatal visits</a:t>
            </a:r>
          </a:p>
          <a:p>
            <a:pPr lvl="1">
              <a:buFont typeface="Wingdings" charset="2"/>
              <a:buChar char="§"/>
              <a:defRPr/>
            </a:pPr>
            <a:r>
              <a:rPr lang="en-US" altLang="en-US" sz="2000" dirty="0"/>
              <a:t>Postpartum encounters </a:t>
            </a:r>
          </a:p>
          <a:p>
            <a:pPr lvl="1">
              <a:buFont typeface="Wingdings" charset="2"/>
              <a:buChar char="§"/>
              <a:defRPr/>
            </a:pPr>
            <a:r>
              <a:rPr lang="en-US" altLang="en-US" sz="2000" dirty="0"/>
              <a:t>Emergency room visits</a:t>
            </a:r>
          </a:p>
        </p:txBody>
      </p:sp>
      <p:sp>
        <p:nvSpPr>
          <p:cNvPr id="3" name="Rectangle 2"/>
          <p:cNvSpPr/>
          <p:nvPr/>
        </p:nvSpPr>
        <p:spPr>
          <a:xfrm>
            <a:off x="1905000" y="1676401"/>
            <a:ext cx="7848600" cy="707886"/>
          </a:xfrm>
          <a:prstGeom prst="rect">
            <a:avLst/>
          </a:prstGeom>
        </p:spPr>
        <p:txBody>
          <a:bodyPr wrap="square">
            <a:spAutoFit/>
          </a:bodyPr>
          <a:lstStyle/>
          <a:p>
            <a:pPr algn="l"/>
            <a:r>
              <a:rPr lang="en-US" altLang="en-US" sz="2000" dirty="0">
                <a:ea typeface="ＭＳ Ｐゴシック" charset="-128"/>
              </a:rPr>
              <a:t>Given that CVD is the leading cause of maternal mortality &amp; morbidity in California, the Toolkit aims to: </a:t>
            </a:r>
            <a:endParaRPr lang="en-US" sz="2000" dirty="0"/>
          </a:p>
        </p:txBody>
      </p:sp>
      <p:sp>
        <p:nvSpPr>
          <p:cNvPr id="5" name="Rectangle 4"/>
          <p:cNvSpPr/>
          <p:nvPr/>
        </p:nvSpPr>
        <p:spPr>
          <a:xfrm>
            <a:off x="1601857" y="6001688"/>
            <a:ext cx="8382000" cy="507831"/>
          </a:xfrm>
          <a:prstGeom prst="rect">
            <a:avLst/>
          </a:prstGeom>
        </p:spPr>
        <p:txBody>
          <a:bodyPr wrap="square">
            <a:spAutoFit/>
          </a:bodyPr>
          <a:lstStyle/>
          <a:p>
            <a:pPr marL="238125" indent="-238125"/>
            <a:r>
              <a:rPr lang="en-US" sz="900" dirty="0">
                <a:latin typeface="Helvetica" charset="0"/>
                <a:ea typeface="Helvetica" charset="0"/>
                <a:cs typeface="Helvetica" charset="0"/>
              </a:rPr>
              <a:t>Hameed, AB</a:t>
            </a:r>
            <a:r>
              <a:rPr lang="en-US" sz="900">
                <a:latin typeface="Helvetica" charset="0"/>
                <a:ea typeface="Helvetica" charset="0"/>
                <a:cs typeface="Helvetica" charset="0"/>
              </a:rPr>
              <a:t>, Morton, CH and A </a:t>
            </a:r>
            <a:r>
              <a:rPr lang="en-US" sz="900" dirty="0">
                <a:latin typeface="Helvetica" charset="0"/>
                <a:ea typeface="Helvetica" charset="0"/>
                <a:cs typeface="Helvetica" charset="0"/>
              </a:rPr>
              <a:t>Moore. Improving Health Care Response to Cardiovascular Disease in Pregnancy and Postpartum Developed under contract #11-10006 with the California Department of Public Health, Maternal, Child and Adolescent Health Division. Published by the California Department of Public Health, 2017.</a:t>
            </a:r>
            <a:r>
              <a:rPr lang="en-US" sz="900" dirty="0"/>
              <a:t> </a:t>
            </a:r>
          </a:p>
        </p:txBody>
      </p:sp>
      <p:pic>
        <p:nvPicPr>
          <p:cNvPr id="6" name="Picture 5"/>
          <p:cNvPicPr>
            <a:picLocks noChangeAspect="1"/>
          </p:cNvPicPr>
          <p:nvPr/>
        </p:nvPicPr>
        <p:blipFill>
          <a:blip r:embed="rId3"/>
          <a:stretch>
            <a:fillRect/>
          </a:stretch>
        </p:blipFill>
        <p:spPr>
          <a:xfrm>
            <a:off x="66503" y="87896"/>
            <a:ext cx="1072342" cy="883610"/>
          </a:xfrm>
          <a:prstGeom prst="rect">
            <a:avLst/>
          </a:prstGeom>
        </p:spPr>
      </p:pic>
      <p:pic>
        <p:nvPicPr>
          <p:cNvPr id="7" name="Picture 6"/>
          <p:cNvPicPr>
            <a:picLocks noChangeAspect="1"/>
          </p:cNvPicPr>
          <p:nvPr/>
        </p:nvPicPr>
        <p:blipFill>
          <a:blip r:embed="rId4"/>
          <a:stretch>
            <a:fillRect/>
          </a:stretch>
        </p:blipFill>
        <p:spPr>
          <a:xfrm>
            <a:off x="10111490" y="88812"/>
            <a:ext cx="2014008" cy="812670"/>
          </a:xfrm>
          <a:prstGeom prst="rect">
            <a:avLst/>
          </a:prstGeom>
        </p:spPr>
      </p:pic>
      <p:pic>
        <p:nvPicPr>
          <p:cNvPr id="8" name="Picture 7"/>
          <p:cNvPicPr>
            <a:picLocks noChangeAspect="1"/>
          </p:cNvPicPr>
          <p:nvPr/>
        </p:nvPicPr>
        <p:blipFill>
          <a:blip r:embed="rId5"/>
          <a:stretch>
            <a:fillRect/>
          </a:stretch>
        </p:blipFill>
        <p:spPr>
          <a:xfrm>
            <a:off x="1601857" y="6448706"/>
            <a:ext cx="8382000" cy="323942"/>
          </a:xfrm>
          <a:prstGeom prst="rect">
            <a:avLst/>
          </a:prstGeom>
        </p:spPr>
      </p:pic>
    </p:spTree>
    <p:extLst>
      <p:ext uri="{BB962C8B-B14F-4D97-AF65-F5344CB8AC3E}">
        <p14:creationId xmlns:p14="http://schemas.microsoft.com/office/powerpoint/2010/main" val="138797966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454025"/>
            <a:ext cx="8229600" cy="1371600"/>
          </a:xfrm>
        </p:spPr>
        <p:txBody>
          <a:bodyPr/>
          <a:lstStyle/>
          <a:p>
            <a:pPr>
              <a:lnSpc>
                <a:spcPct val="100000"/>
              </a:lnSpc>
            </a:pPr>
            <a:r>
              <a:rPr lang="en-US" sz="4000" b="1" dirty="0" smtClean="0">
                <a:solidFill>
                  <a:schemeClr val="accent2">
                    <a:lumMod val="75000"/>
                  </a:schemeClr>
                </a:solidFill>
                <a:effectLst>
                  <a:outerShdw blurRad="38100" dist="38100" dir="2700000" algn="tl">
                    <a:srgbClr val="000000">
                      <a:alpha val="43137"/>
                    </a:srgbClr>
                  </a:outerShdw>
                </a:effectLst>
              </a:rPr>
              <a:t>Solution 1</a:t>
            </a:r>
            <a:endParaRPr lang="en-US" sz="4000" b="1" dirty="0">
              <a:solidFill>
                <a:schemeClr val="accent2">
                  <a:lumMod val="75000"/>
                </a:schemeClr>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838200" y="1565752"/>
            <a:ext cx="10515600" cy="4985359"/>
          </a:xfrm>
          <a:solidFill>
            <a:schemeClr val="bg2"/>
          </a:solidFill>
        </p:spPr>
        <p:txBody>
          <a:bodyPr>
            <a:normAutofit/>
          </a:bodyPr>
          <a:lstStyle/>
          <a:p>
            <a:r>
              <a:rPr lang="en-US" dirty="0" smtClean="0"/>
              <a:t>Improve detection of CVD and CVD risk in pregnant and postpartum women with </a:t>
            </a:r>
            <a:r>
              <a:rPr lang="en-US" dirty="0" smtClean="0">
                <a:solidFill>
                  <a:schemeClr val="accent2">
                    <a:lumMod val="50000"/>
                  </a:schemeClr>
                </a:solidFill>
              </a:rPr>
              <a:t>CVD Screening Toolkit Algorithm </a:t>
            </a:r>
            <a:r>
              <a:rPr lang="en-US" dirty="0" smtClean="0"/>
              <a:t>implementation.</a:t>
            </a:r>
          </a:p>
          <a:p>
            <a:r>
              <a:rPr lang="en-US" dirty="0" smtClean="0"/>
              <a:t>This </a:t>
            </a:r>
            <a:r>
              <a:rPr lang="en-US" dirty="0" smtClean="0">
                <a:solidFill>
                  <a:schemeClr val="accent2">
                    <a:lumMod val="50000"/>
                  </a:schemeClr>
                </a:solidFill>
              </a:rPr>
              <a:t>CVD Screening Algorithm </a:t>
            </a:r>
            <a:r>
              <a:rPr lang="en-US" dirty="0" smtClean="0"/>
              <a:t>was developed by the California Maternal Quality Care Collaborative (</a:t>
            </a:r>
            <a:r>
              <a:rPr lang="en-US" dirty="0" smtClean="0">
                <a:solidFill>
                  <a:schemeClr val="accent2">
                    <a:lumMod val="50000"/>
                  </a:schemeClr>
                </a:solidFill>
              </a:rPr>
              <a:t>CMQCC</a:t>
            </a:r>
            <a:r>
              <a:rPr lang="en-US" dirty="0" smtClean="0"/>
              <a:t>) and is supported by ACOG and inclusion in the CVD bundle by the Alliance for Innovation for Maternal Health</a:t>
            </a:r>
          </a:p>
          <a:p>
            <a:r>
              <a:rPr lang="en-US" dirty="0">
                <a:solidFill>
                  <a:schemeClr val="accent2">
                    <a:lumMod val="50000"/>
                  </a:schemeClr>
                </a:solidFill>
              </a:rPr>
              <a:t>S</a:t>
            </a:r>
            <a:r>
              <a:rPr lang="en-US" dirty="0" smtClean="0">
                <a:solidFill>
                  <a:schemeClr val="accent2">
                    <a:lumMod val="50000"/>
                  </a:schemeClr>
                </a:solidFill>
              </a:rPr>
              <a:t>ystem wide implementation </a:t>
            </a:r>
            <a:r>
              <a:rPr lang="en-US" dirty="0" smtClean="0"/>
              <a:t>of algorithm to monitor the quality of CVD Screening (universal screening, follow-up screen positive)</a:t>
            </a:r>
          </a:p>
          <a:p>
            <a:pPr marL="0" indent="0">
              <a:buNone/>
            </a:pPr>
            <a:endParaRPr lang="en-US" dirty="0" smtClean="0"/>
          </a:p>
        </p:txBody>
      </p:sp>
    </p:spTree>
    <p:extLst>
      <p:ext uri="{BB962C8B-B14F-4D97-AF65-F5344CB8AC3E}">
        <p14:creationId xmlns:p14="http://schemas.microsoft.com/office/powerpoint/2010/main" val="91998177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454025"/>
            <a:ext cx="8229600" cy="1371600"/>
          </a:xfrm>
        </p:spPr>
        <p:txBody>
          <a:bodyPr/>
          <a:lstStyle/>
          <a:p>
            <a:pPr>
              <a:lnSpc>
                <a:spcPct val="100000"/>
              </a:lnSpc>
            </a:pPr>
            <a:r>
              <a:rPr lang="en-US" sz="4000" b="1" dirty="0" smtClean="0">
                <a:solidFill>
                  <a:schemeClr val="accent2">
                    <a:lumMod val="75000"/>
                  </a:schemeClr>
                </a:solidFill>
                <a:effectLst>
                  <a:outerShdw blurRad="38100" dist="38100" dir="2700000" algn="tl">
                    <a:srgbClr val="000000">
                      <a:alpha val="43137"/>
                    </a:srgbClr>
                  </a:outerShdw>
                </a:effectLst>
              </a:rPr>
              <a:t>Solution 1 (cont.)</a:t>
            </a:r>
            <a:endParaRPr lang="en-US" sz="4000" b="1" dirty="0">
              <a:solidFill>
                <a:schemeClr val="accent2">
                  <a:lumMod val="75000"/>
                </a:schemeClr>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838200" y="1565752"/>
            <a:ext cx="10515600" cy="4985359"/>
          </a:xfrm>
          <a:solidFill>
            <a:schemeClr val="bg2"/>
          </a:solidFill>
        </p:spPr>
        <p:txBody>
          <a:bodyPr>
            <a:normAutofit/>
          </a:bodyPr>
          <a:lstStyle/>
          <a:p>
            <a:r>
              <a:rPr lang="en-US" dirty="0"/>
              <a:t>The screening tool was pilot tested at a sample of hospital departments at UCI, California, and Montefiore Medical Center, New York</a:t>
            </a:r>
            <a:r>
              <a:rPr lang="en-US" dirty="0" smtClean="0"/>
              <a:t>.</a:t>
            </a:r>
          </a:p>
          <a:p>
            <a:r>
              <a:rPr lang="en-US" dirty="0"/>
              <a:t>The overall screen positive rate was 8% (5% in CA vs 19% in NY). The sites differed in ethnicity, i.e. African American women (2.7% in CA vs 35% in NY, p&lt; 0.01). The true positive rate was 1.5% at both sites. CVD was confirmed in 30% with positive screens with complete follow up</a:t>
            </a:r>
            <a:r>
              <a:rPr lang="en-US" dirty="0" smtClean="0"/>
              <a:t>.</a:t>
            </a:r>
            <a:endParaRPr lang="en-US" dirty="0"/>
          </a:p>
          <a:p>
            <a:r>
              <a:rPr lang="en-US" dirty="0">
                <a:hlinkClick r:id="rId3"/>
              </a:rPr>
              <a:t>https://www.ajog.org/article/S0002-9378(19)31756-9/fulltext</a:t>
            </a:r>
            <a:endParaRPr lang="en-US" dirty="0"/>
          </a:p>
          <a:p>
            <a:pPr marL="0" indent="0">
              <a:buNone/>
            </a:pPr>
            <a:endParaRPr lang="en-US" dirty="0" smtClean="0"/>
          </a:p>
        </p:txBody>
      </p:sp>
    </p:spTree>
    <p:extLst>
      <p:ext uri="{BB962C8B-B14F-4D97-AF65-F5344CB8AC3E}">
        <p14:creationId xmlns:p14="http://schemas.microsoft.com/office/powerpoint/2010/main" val="67935441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54899" y="275573"/>
            <a:ext cx="8229600" cy="914400"/>
          </a:xfrm>
        </p:spPr>
        <p:txBody>
          <a:bodyPr/>
          <a:lstStyle/>
          <a:p>
            <a:pPr algn="ctr"/>
            <a:r>
              <a:rPr lang="en-US" sz="4400" b="1" dirty="0" smtClean="0">
                <a:solidFill>
                  <a:schemeClr val="accent2">
                    <a:lumMod val="75000"/>
                  </a:schemeClr>
                </a:solidFill>
                <a:effectLst>
                  <a:outerShdw blurRad="38100" dist="38100" dir="2700000" algn="tl">
                    <a:srgbClr val="000000">
                      <a:alpha val="43137"/>
                    </a:srgbClr>
                  </a:outerShdw>
                </a:effectLst>
              </a:rPr>
              <a:t>Approach</a:t>
            </a:r>
            <a:endParaRPr lang="en-US" sz="4400" b="1" dirty="0">
              <a:solidFill>
                <a:schemeClr val="accent2">
                  <a:lumMod val="75000"/>
                </a:schemeClr>
              </a:solidFill>
              <a:effectLst>
                <a:outerShdw blurRad="38100" dist="38100" dir="2700000" algn="tl">
                  <a:srgbClr val="000000">
                    <a:alpha val="43137"/>
                  </a:srgbClr>
                </a:outerShdw>
              </a:effectLst>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50205645"/>
              </p:ext>
            </p:extLst>
          </p:nvPr>
        </p:nvGraphicFramePr>
        <p:xfrm>
          <a:off x="955964" y="1665962"/>
          <a:ext cx="10191404" cy="506051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11435051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32462" y="375458"/>
            <a:ext cx="7772400" cy="914400"/>
          </a:xfrm>
        </p:spPr>
        <p:txBody>
          <a:bodyPr>
            <a:normAutofit fontScale="90000"/>
          </a:bodyPr>
          <a:lstStyle/>
          <a:p>
            <a:pPr algn="ctr"/>
            <a:r>
              <a:rPr lang="en-US" sz="3200" dirty="0" smtClean="0"/>
              <a:t>CVD Screening Algorithm Red Flags</a:t>
            </a:r>
            <a:br>
              <a:rPr lang="en-US" sz="3200" dirty="0" smtClean="0"/>
            </a:br>
            <a:r>
              <a:rPr lang="en-US" sz="3200" dirty="0" smtClean="0"/>
              <a:t>For Pregnant and Postpartum Women</a:t>
            </a:r>
            <a:endParaRPr lang="en-US" sz="3200" dirty="0"/>
          </a:p>
        </p:txBody>
      </p:sp>
      <p:pic>
        <p:nvPicPr>
          <p:cNvPr id="4" name="Picture 3" title="CVD Algorithm for Pregnant and Postpartum Women"/>
          <p:cNvPicPr>
            <a:picLocks noChangeAspect="1"/>
          </p:cNvPicPr>
          <p:nvPr/>
        </p:nvPicPr>
        <p:blipFill>
          <a:blip r:embed="rId3"/>
          <a:stretch>
            <a:fillRect/>
          </a:stretch>
        </p:blipFill>
        <p:spPr>
          <a:xfrm>
            <a:off x="2349030" y="1289858"/>
            <a:ext cx="7139264" cy="4873777"/>
          </a:xfrm>
          <a:prstGeom prst="rect">
            <a:avLst/>
          </a:prstGeom>
        </p:spPr>
      </p:pic>
      <p:pic>
        <p:nvPicPr>
          <p:cNvPr id="5" name="Picture 4"/>
          <p:cNvPicPr>
            <a:picLocks noChangeAspect="1"/>
          </p:cNvPicPr>
          <p:nvPr/>
        </p:nvPicPr>
        <p:blipFill>
          <a:blip r:embed="rId4"/>
          <a:stretch>
            <a:fillRect/>
          </a:stretch>
        </p:blipFill>
        <p:spPr>
          <a:xfrm>
            <a:off x="66503" y="87896"/>
            <a:ext cx="1072342" cy="883610"/>
          </a:xfrm>
          <a:prstGeom prst="rect">
            <a:avLst/>
          </a:prstGeom>
        </p:spPr>
      </p:pic>
      <p:pic>
        <p:nvPicPr>
          <p:cNvPr id="6" name="Picture 5"/>
          <p:cNvPicPr>
            <a:picLocks noChangeAspect="1"/>
          </p:cNvPicPr>
          <p:nvPr/>
        </p:nvPicPr>
        <p:blipFill>
          <a:blip r:embed="rId5"/>
          <a:stretch>
            <a:fillRect/>
          </a:stretch>
        </p:blipFill>
        <p:spPr>
          <a:xfrm>
            <a:off x="10111490" y="88812"/>
            <a:ext cx="2014008" cy="812670"/>
          </a:xfrm>
          <a:prstGeom prst="rect">
            <a:avLst/>
          </a:prstGeom>
        </p:spPr>
      </p:pic>
      <p:pic>
        <p:nvPicPr>
          <p:cNvPr id="7" name="Picture 6"/>
          <p:cNvPicPr>
            <a:picLocks noChangeAspect="1"/>
          </p:cNvPicPr>
          <p:nvPr/>
        </p:nvPicPr>
        <p:blipFill>
          <a:blip r:embed="rId6"/>
          <a:stretch>
            <a:fillRect/>
          </a:stretch>
        </p:blipFill>
        <p:spPr>
          <a:xfrm>
            <a:off x="1166812" y="6465332"/>
            <a:ext cx="9858375" cy="381000"/>
          </a:xfrm>
          <a:prstGeom prst="rect">
            <a:avLst/>
          </a:prstGeom>
        </p:spPr>
      </p:pic>
    </p:spTree>
    <p:extLst>
      <p:ext uri="{BB962C8B-B14F-4D97-AF65-F5344CB8AC3E}">
        <p14:creationId xmlns:p14="http://schemas.microsoft.com/office/powerpoint/2010/main" val="385895976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65960" y="242311"/>
            <a:ext cx="7772400" cy="914400"/>
          </a:xfrm>
        </p:spPr>
        <p:txBody>
          <a:bodyPr>
            <a:normAutofit fontScale="90000"/>
          </a:bodyPr>
          <a:lstStyle/>
          <a:p>
            <a:pPr algn="ctr"/>
            <a:r>
              <a:rPr lang="en-US" sz="3200" dirty="0" smtClean="0"/>
              <a:t>CVD Screening Algorithm </a:t>
            </a:r>
            <a:br>
              <a:rPr lang="en-US" sz="3200" dirty="0" smtClean="0"/>
            </a:br>
            <a:r>
              <a:rPr lang="en-US" sz="3200" dirty="0" smtClean="0"/>
              <a:t>For Pregnant and Postpartum Women</a:t>
            </a:r>
            <a:endParaRPr lang="en-US" sz="3200" dirty="0"/>
          </a:p>
        </p:txBody>
      </p:sp>
      <p:pic>
        <p:nvPicPr>
          <p:cNvPr id="5" name="Picture 4"/>
          <p:cNvPicPr>
            <a:picLocks noChangeAspect="1"/>
          </p:cNvPicPr>
          <p:nvPr/>
        </p:nvPicPr>
        <p:blipFill>
          <a:blip r:embed="rId3"/>
          <a:stretch>
            <a:fillRect/>
          </a:stretch>
        </p:blipFill>
        <p:spPr>
          <a:xfrm>
            <a:off x="66503" y="87896"/>
            <a:ext cx="1072342" cy="883610"/>
          </a:xfrm>
          <a:prstGeom prst="rect">
            <a:avLst/>
          </a:prstGeom>
        </p:spPr>
      </p:pic>
      <p:pic>
        <p:nvPicPr>
          <p:cNvPr id="6" name="Picture 5"/>
          <p:cNvPicPr>
            <a:picLocks noChangeAspect="1"/>
          </p:cNvPicPr>
          <p:nvPr/>
        </p:nvPicPr>
        <p:blipFill>
          <a:blip r:embed="rId4"/>
          <a:stretch>
            <a:fillRect/>
          </a:stretch>
        </p:blipFill>
        <p:spPr>
          <a:xfrm>
            <a:off x="10111490" y="88812"/>
            <a:ext cx="2014008" cy="812670"/>
          </a:xfrm>
          <a:prstGeom prst="rect">
            <a:avLst/>
          </a:prstGeom>
        </p:spPr>
      </p:pic>
      <p:pic>
        <p:nvPicPr>
          <p:cNvPr id="7" name="Picture 6"/>
          <p:cNvPicPr>
            <a:picLocks noChangeAspect="1"/>
          </p:cNvPicPr>
          <p:nvPr/>
        </p:nvPicPr>
        <p:blipFill>
          <a:blip r:embed="rId5"/>
          <a:stretch>
            <a:fillRect/>
          </a:stretch>
        </p:blipFill>
        <p:spPr>
          <a:xfrm>
            <a:off x="1166812" y="6465332"/>
            <a:ext cx="9858375" cy="381000"/>
          </a:xfrm>
          <a:prstGeom prst="rect">
            <a:avLst/>
          </a:prstGeom>
        </p:spPr>
      </p:pic>
      <p:pic>
        <p:nvPicPr>
          <p:cNvPr id="3" name="Picture 2"/>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2455567" y="1081688"/>
            <a:ext cx="6530491" cy="5203439"/>
          </a:xfrm>
          <a:prstGeom prst="rect">
            <a:avLst/>
          </a:prstGeom>
        </p:spPr>
      </p:pic>
    </p:spTree>
    <p:extLst>
      <p:ext uri="{BB962C8B-B14F-4D97-AF65-F5344CB8AC3E}">
        <p14:creationId xmlns:p14="http://schemas.microsoft.com/office/powerpoint/2010/main" val="326478184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942</TotalTime>
  <Words>2821</Words>
  <Application>Microsoft Office PowerPoint</Application>
  <PresentationFormat>Widescreen</PresentationFormat>
  <Paragraphs>162</Paragraphs>
  <Slides>17</Slides>
  <Notes>9</Notes>
  <HiddenSlides>0</HiddenSlides>
  <MMClips>0</MMClips>
  <ScaleCrop>false</ScaleCrop>
  <HeadingPairs>
    <vt:vector size="6" baseType="variant">
      <vt:variant>
        <vt:lpstr>Fonts Used</vt:lpstr>
      </vt:variant>
      <vt:variant>
        <vt:i4>10</vt:i4>
      </vt:variant>
      <vt:variant>
        <vt:lpstr>Theme</vt:lpstr>
      </vt:variant>
      <vt:variant>
        <vt:i4>2</vt:i4>
      </vt:variant>
      <vt:variant>
        <vt:lpstr>Slide Titles</vt:lpstr>
      </vt:variant>
      <vt:variant>
        <vt:i4>17</vt:i4>
      </vt:variant>
    </vt:vector>
  </HeadingPairs>
  <TitlesOfParts>
    <vt:vector size="29" baseType="lpstr">
      <vt:lpstr>MS PGothic</vt:lpstr>
      <vt:lpstr>MS PGothic</vt:lpstr>
      <vt:lpstr>Arial</vt:lpstr>
      <vt:lpstr>Calibri</vt:lpstr>
      <vt:lpstr>Calibri Light</vt:lpstr>
      <vt:lpstr>Cambria</vt:lpstr>
      <vt:lpstr>Courier New</vt:lpstr>
      <vt:lpstr>Helvetica</vt:lpstr>
      <vt:lpstr>Times New Roman</vt:lpstr>
      <vt:lpstr>Wingdings</vt:lpstr>
      <vt:lpstr>Office Theme</vt:lpstr>
      <vt:lpstr>1_Office Theme</vt:lpstr>
      <vt:lpstr>DEVELOPING CARDIOVASULAR SCREENING MEASURES FOR PREGNANT &amp; POSTPARTUM WOMEN  Project Overview</vt:lpstr>
      <vt:lpstr>Problem 1</vt:lpstr>
      <vt:lpstr>CA-PAMR Findings Preventability 2002-2006 </vt:lpstr>
      <vt:lpstr>CVD Toolkit Goals</vt:lpstr>
      <vt:lpstr>Solution 1</vt:lpstr>
      <vt:lpstr>Solution 1 (cont.)</vt:lpstr>
      <vt:lpstr>Approach</vt:lpstr>
      <vt:lpstr>CVD Screening Algorithm Red Flags For Pregnant and Postpartum Women</vt:lpstr>
      <vt:lpstr>CVD Screening Algorithm  For Pregnant and Postpartum Women</vt:lpstr>
      <vt:lpstr>PowerPoint Presentation</vt:lpstr>
      <vt:lpstr>Developing CVD Measures for Pregnant and Postpartum Women</vt:lpstr>
      <vt:lpstr>Aims</vt:lpstr>
      <vt:lpstr>Proposed Measures </vt:lpstr>
      <vt:lpstr>Activities</vt:lpstr>
      <vt:lpstr>Activities (cont.)</vt:lpstr>
      <vt:lpstr>Technical Expert Panel (TEP)</vt:lpstr>
      <vt:lpstr>Study Sites and Investigators</vt:lpstr>
    </vt:vector>
  </TitlesOfParts>
  <Company>UC Irvine Health</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Hameed, Afshan</dc:creator>
  <cp:lastModifiedBy>Maxwell, Hailey Christine</cp:lastModifiedBy>
  <cp:revision>39</cp:revision>
  <dcterms:created xsi:type="dcterms:W3CDTF">2020-01-08T02:50:30Z</dcterms:created>
  <dcterms:modified xsi:type="dcterms:W3CDTF">2020-05-08T23:52:29Z</dcterms:modified>
</cp:coreProperties>
</file>