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60" r:id="rId5"/>
    <p:sldId id="257" r:id="rId6"/>
    <p:sldId id="261" r:id="rId7"/>
    <p:sldId id="262" r:id="rId8"/>
    <p:sldId id="258" r:id="rId9"/>
    <p:sldId id="259"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3622BB-B08B-4C31-A15C-8A495190478A}" type="datetimeFigureOut">
              <a:rPr lang="en-US" smtClean="0"/>
              <a:t>5/22/2020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AD73C6-ACD9-433E-A801-0EDADE83EDE0}" type="slidenum">
              <a:rPr lang="en-US" smtClean="0"/>
              <a:t>‹#›</a:t>
            </a:fld>
            <a:endParaRPr lang="en-US"/>
          </a:p>
        </p:txBody>
      </p:sp>
    </p:spTree>
    <p:extLst>
      <p:ext uri="{BB962C8B-B14F-4D97-AF65-F5344CB8AC3E}">
        <p14:creationId xmlns:p14="http://schemas.microsoft.com/office/powerpoint/2010/main" val="131335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solidFill>
                  <a:srgbClr val="000000"/>
                </a:solidFill>
                <a:ea typeface="ＭＳ Ｐゴシック" charset="-128"/>
              </a:rPr>
              <a:t>TALKING POINTS, </a:t>
            </a:r>
            <a:r>
              <a:rPr lang="en-US" altLang="en-US" dirty="0">
                <a:solidFill>
                  <a:srgbClr val="000000"/>
                </a:solidFill>
                <a:ea typeface="ＭＳ Ｐゴシック" charset="-128"/>
              </a:rPr>
              <a:t>Updated 8/16/17</a:t>
            </a:r>
          </a:p>
          <a:p>
            <a:endParaRPr lang="en-US" altLang="en-US" dirty="0">
              <a:ea typeface="ＭＳ Ｐゴシック"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ＭＳ Ｐゴシック" charset="0"/>
                <a:cs typeface="ＭＳ Ｐゴシック" charset="0"/>
              </a:rPr>
              <a:t>The goal of the algorithm is to assist providers in distinguishing between</a:t>
            </a:r>
            <a:r>
              <a:rPr lang="en-US" sz="1200" b="1" kern="1200" dirty="0">
                <a:solidFill>
                  <a:schemeClr val="tx1"/>
                </a:solidFill>
                <a:effectLst/>
                <a:latin typeface="Arial" charset="0"/>
                <a:ea typeface="ＭＳ Ｐゴシック" charset="0"/>
                <a:cs typeface="ＭＳ Ｐゴシック" charset="0"/>
              </a:rPr>
              <a:t> </a:t>
            </a:r>
            <a:r>
              <a:rPr lang="en-US" sz="1200" kern="1200" dirty="0">
                <a:solidFill>
                  <a:schemeClr val="tx1"/>
                </a:solidFill>
                <a:effectLst/>
                <a:latin typeface="Arial" charset="0"/>
                <a:ea typeface="ＭＳ Ｐゴシック" charset="0"/>
                <a:cs typeface="ＭＳ Ｐゴシック" charset="0"/>
              </a:rPr>
              <a:t>signs and symptoms of cardiac disease and those of normal pregnancy and to guide clinicians in the triage of further cardiac evaluation, appropriate referrals and follow-up of pregnant and postpartum women who may have cardiovascular disease. Drawing from the literature and analysis of cardiovascular deaths reviewed in the California Pregnancy-Associated Mortality Review (CA-PAMR), the authors created this algorithm based on risk factors, symptoms, vital sign abnormalities, and physical examination findings commonly identified in women who die of various types of cardiovascular disease. </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The most severe symptoms and vital sign abnormalities are labeled as “Red Flags” and include shortness of breath at rest, severe orthopnea necessitating sleeping upright with 4 or more pillows, resting heart rate </a:t>
            </a:r>
            <a:r>
              <a:rPr lang="en-US" altLang="en-US" u="sng" dirty="0">
                <a:ea typeface="ＭＳ Ｐゴシック" charset="-128"/>
              </a:rPr>
              <a:t>&gt;</a:t>
            </a:r>
            <a:r>
              <a:rPr lang="en-US" altLang="en-US" dirty="0">
                <a:ea typeface="ＭＳ Ｐゴシック" charset="-128"/>
              </a:rPr>
              <a:t> 120 beats per minute, resting systolic blood pressure </a:t>
            </a:r>
            <a:r>
              <a:rPr lang="en-US" altLang="en-US" u="sng" dirty="0">
                <a:ea typeface="ＭＳ Ｐゴシック" charset="-128"/>
              </a:rPr>
              <a:t>&gt;</a:t>
            </a:r>
            <a:r>
              <a:rPr lang="en-US" altLang="en-US" dirty="0">
                <a:ea typeface="ＭＳ Ｐゴシック" charset="-128"/>
              </a:rPr>
              <a:t> 160 mm Hg, resting respiratory rate of </a:t>
            </a:r>
            <a:r>
              <a:rPr lang="en-US" altLang="en-US" u="sng" dirty="0">
                <a:ea typeface="ＭＳ Ｐゴシック" charset="-128"/>
              </a:rPr>
              <a:t>&gt;</a:t>
            </a:r>
            <a:r>
              <a:rPr lang="en-US" altLang="en-US" dirty="0">
                <a:ea typeface="ＭＳ Ｐゴシック" charset="-128"/>
              </a:rPr>
              <a:t> 30 breaths per minute and an oxygen saturation </a:t>
            </a:r>
            <a:r>
              <a:rPr lang="en-US" altLang="en-US" u="sng" dirty="0">
                <a:ea typeface="ＭＳ Ｐゴシック" charset="-128"/>
              </a:rPr>
              <a:t>&lt; </a:t>
            </a:r>
            <a:r>
              <a:rPr lang="en-US" altLang="en-US" dirty="0">
                <a:ea typeface="ＭＳ Ｐゴシック" charset="-128"/>
              </a:rPr>
              <a:t>94%. The presence of Red Flags OR a personal history of cardiovascular disease in pregnant or postpartum women should lead clinicians to conduct a prompt evaluation and seek consultations with specialists in maternal fetal medicine, primary care, or cardiology. If other less severe symptoms and vital sign abnormalities are identified, then risk factors and physical examination findings may need to be combined to stratify the women who require further work-up or routine follow-up.  </a:t>
            </a:r>
          </a:p>
          <a:p>
            <a:endParaRPr lang="en-US" dirty="0"/>
          </a:p>
        </p:txBody>
      </p:sp>
      <p:sp>
        <p:nvSpPr>
          <p:cNvPr id="4" name="Slide Number Placeholder 3"/>
          <p:cNvSpPr>
            <a:spLocks noGrp="1"/>
          </p:cNvSpPr>
          <p:nvPr>
            <p:ph type="sldNum" sz="quarter" idx="10"/>
          </p:nvPr>
        </p:nvSpPr>
        <p:spPr/>
        <p:txBody>
          <a:bodyPr/>
          <a:lstStyle/>
          <a:p>
            <a:pPr>
              <a:defRPr/>
            </a:pPr>
            <a:fld id="{34C9A85F-B49F-9048-87FE-2D6BC002475B}" type="slidenum">
              <a:rPr lang="en-US" smtClean="0"/>
              <a:pPr>
                <a:defRPr/>
              </a:pPr>
              <a:t>5</a:t>
            </a:fld>
            <a:endParaRPr lang="en-US" dirty="0"/>
          </a:p>
        </p:txBody>
      </p:sp>
    </p:spTree>
    <p:extLst>
      <p:ext uri="{BB962C8B-B14F-4D97-AF65-F5344CB8AC3E}">
        <p14:creationId xmlns:p14="http://schemas.microsoft.com/office/powerpoint/2010/main" val="363335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solidFill>
                  <a:srgbClr val="000000"/>
                </a:solidFill>
                <a:ea typeface="ＭＳ Ｐゴシック" charset="-128"/>
              </a:rPr>
              <a:t>TALKING POINTS, </a:t>
            </a:r>
            <a:r>
              <a:rPr lang="en-US" altLang="en-US" dirty="0">
                <a:solidFill>
                  <a:srgbClr val="000000"/>
                </a:solidFill>
                <a:ea typeface="ＭＳ Ｐゴシック" charset="-128"/>
              </a:rPr>
              <a:t>Updated 8/16/17</a:t>
            </a:r>
          </a:p>
          <a:p>
            <a:endParaRPr lang="en-US" altLang="en-US" dirty="0">
              <a:ea typeface="ＭＳ Ｐゴシック" charset="-128"/>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ＭＳ Ｐゴシック" charset="0"/>
                <a:cs typeface="ＭＳ Ｐゴシック" charset="0"/>
              </a:rPr>
              <a:t>The goal of the algorithm is to assist providers in distinguishing between</a:t>
            </a:r>
            <a:r>
              <a:rPr lang="en-US" sz="1200" b="1" kern="1200" dirty="0">
                <a:solidFill>
                  <a:schemeClr val="tx1"/>
                </a:solidFill>
                <a:effectLst/>
                <a:latin typeface="Arial" charset="0"/>
                <a:ea typeface="ＭＳ Ｐゴシック" charset="0"/>
                <a:cs typeface="ＭＳ Ｐゴシック" charset="0"/>
              </a:rPr>
              <a:t> </a:t>
            </a:r>
            <a:r>
              <a:rPr lang="en-US" sz="1200" kern="1200" dirty="0">
                <a:solidFill>
                  <a:schemeClr val="tx1"/>
                </a:solidFill>
                <a:effectLst/>
                <a:latin typeface="Arial" charset="0"/>
                <a:ea typeface="ＭＳ Ｐゴシック" charset="0"/>
                <a:cs typeface="ＭＳ Ｐゴシック" charset="0"/>
              </a:rPr>
              <a:t>signs and symptoms of cardiac disease and those of normal pregnancy and to guide clinicians in the triage of further cardiac evaluation, appropriate referrals and follow-up of pregnant and postpartum women who may have cardiovascular disease. Drawing from the literature and analysis of cardiovascular deaths reviewed in the California Pregnancy-Associated Mortality Review (CA-PAMR), the authors created this algorithm based on risk factors, symptoms, vital sign abnormalities, and physical examination findings commonly identified in women who die of various types of cardiovascular disease. </a:t>
            </a:r>
          </a:p>
          <a:p>
            <a:endParaRPr lang="en-US" altLang="en-US" dirty="0">
              <a:ea typeface="ＭＳ Ｐゴシック" charset="-128"/>
            </a:endParaRPr>
          </a:p>
          <a:p>
            <a:endParaRPr lang="en-US" altLang="en-US" dirty="0">
              <a:ea typeface="ＭＳ Ｐゴシック" charset="-128"/>
            </a:endParaRPr>
          </a:p>
          <a:p>
            <a:r>
              <a:rPr lang="en-US" altLang="en-US" dirty="0">
                <a:ea typeface="ＭＳ Ｐゴシック" charset="-128"/>
              </a:rPr>
              <a:t>The most severe symptoms and vital sign abnormalities are labeled as “Red Flags” and include shortness of breath at rest, severe orthopnea necessitating sleeping upright with 4 or more pillows, resting heart rate </a:t>
            </a:r>
            <a:r>
              <a:rPr lang="en-US" altLang="en-US" u="sng" dirty="0">
                <a:ea typeface="ＭＳ Ｐゴシック" charset="-128"/>
              </a:rPr>
              <a:t>&gt;</a:t>
            </a:r>
            <a:r>
              <a:rPr lang="en-US" altLang="en-US" dirty="0">
                <a:ea typeface="ＭＳ Ｐゴシック" charset="-128"/>
              </a:rPr>
              <a:t> 120 beats per minute, resting systolic blood pressure </a:t>
            </a:r>
            <a:r>
              <a:rPr lang="en-US" altLang="en-US" u="sng" dirty="0">
                <a:ea typeface="ＭＳ Ｐゴシック" charset="-128"/>
              </a:rPr>
              <a:t>&gt;</a:t>
            </a:r>
            <a:r>
              <a:rPr lang="en-US" altLang="en-US" dirty="0">
                <a:ea typeface="ＭＳ Ｐゴシック" charset="-128"/>
              </a:rPr>
              <a:t> 160 mm Hg, resting respiratory rate of </a:t>
            </a:r>
            <a:r>
              <a:rPr lang="en-US" altLang="en-US" u="sng" dirty="0">
                <a:ea typeface="ＭＳ Ｐゴシック" charset="-128"/>
              </a:rPr>
              <a:t>&gt;</a:t>
            </a:r>
            <a:r>
              <a:rPr lang="en-US" altLang="en-US" dirty="0">
                <a:ea typeface="ＭＳ Ｐゴシック" charset="-128"/>
              </a:rPr>
              <a:t> 30 breaths per minute and an oxygen saturation </a:t>
            </a:r>
            <a:r>
              <a:rPr lang="en-US" altLang="en-US" u="sng" dirty="0">
                <a:ea typeface="ＭＳ Ｐゴシック" charset="-128"/>
              </a:rPr>
              <a:t>&lt; </a:t>
            </a:r>
            <a:r>
              <a:rPr lang="en-US" altLang="en-US" dirty="0">
                <a:ea typeface="ＭＳ Ｐゴシック" charset="-128"/>
              </a:rPr>
              <a:t>94%. The presence of Red Flags OR a personal history of cardiovascular disease in pregnant or postpartum women should lead clinicians to conduct a prompt evaluation and seek consultations with specialists in maternal fetal medicine, primary care, or cardiology. If other less severe symptoms and vital sign abnormalities are identified, then risk factors and physical examination findings may need to be combined to stratify the women who require further work-up or routine follow-up.  </a:t>
            </a:r>
          </a:p>
          <a:p>
            <a:endParaRPr lang="en-US" dirty="0"/>
          </a:p>
        </p:txBody>
      </p:sp>
      <p:sp>
        <p:nvSpPr>
          <p:cNvPr id="4" name="Slide Number Placeholder 3"/>
          <p:cNvSpPr>
            <a:spLocks noGrp="1"/>
          </p:cNvSpPr>
          <p:nvPr>
            <p:ph type="sldNum" sz="quarter" idx="10"/>
          </p:nvPr>
        </p:nvSpPr>
        <p:spPr/>
        <p:txBody>
          <a:bodyPr/>
          <a:lstStyle/>
          <a:p>
            <a:pPr>
              <a:defRPr/>
            </a:pPr>
            <a:fld id="{34C9A85F-B49F-9048-87FE-2D6BC002475B}" type="slidenum">
              <a:rPr lang="en-US" smtClean="0"/>
              <a:pPr>
                <a:defRPr/>
              </a:pPr>
              <a:t>6</a:t>
            </a:fld>
            <a:endParaRPr lang="en-US" dirty="0"/>
          </a:p>
        </p:txBody>
      </p:sp>
    </p:spTree>
    <p:extLst>
      <p:ext uri="{BB962C8B-B14F-4D97-AF65-F5344CB8AC3E}">
        <p14:creationId xmlns:p14="http://schemas.microsoft.com/office/powerpoint/2010/main" val="457540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400989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329749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349797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CB4B08-AEB2-484D-82F4-0F23B040DC6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281148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B4B08-AEB2-484D-82F4-0F23B040DC63}"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33243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CB4B08-AEB2-484D-82F4-0F23B040DC6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381353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CB4B08-AEB2-484D-82F4-0F23B040DC63}" type="datetimeFigureOut">
              <a:rPr lang="en-US" smtClean="0"/>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58313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CB4B08-AEB2-484D-82F4-0F23B040DC63}" type="datetimeFigureOut">
              <a:rPr lang="en-US" smtClean="0"/>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119053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B4B08-AEB2-484D-82F4-0F23B040DC63}" type="datetimeFigureOut">
              <a:rPr lang="en-US" smtClean="0"/>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02902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CB4B08-AEB2-484D-82F4-0F23B040DC6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199439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CB4B08-AEB2-484D-82F4-0F23B040DC63}"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BFD2AA-DE40-4F34-89F8-A142854DAFBA}" type="slidenum">
              <a:rPr lang="en-US" smtClean="0"/>
              <a:t>‹#›</a:t>
            </a:fld>
            <a:endParaRPr lang="en-US"/>
          </a:p>
        </p:txBody>
      </p:sp>
    </p:spTree>
    <p:extLst>
      <p:ext uri="{BB962C8B-B14F-4D97-AF65-F5344CB8AC3E}">
        <p14:creationId xmlns:p14="http://schemas.microsoft.com/office/powerpoint/2010/main" val="211202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CB4B08-AEB2-484D-82F4-0F23B040DC63}" type="datetimeFigureOut">
              <a:rPr lang="en-US" smtClean="0"/>
              <a:t>5/22/2020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BFD2AA-DE40-4F34-89F8-A142854DAFBA}" type="slidenum">
              <a:rPr lang="en-US" smtClean="0"/>
              <a:t>‹#›</a:t>
            </a:fld>
            <a:endParaRPr lang="en-US"/>
          </a:p>
        </p:txBody>
      </p:sp>
    </p:spTree>
    <p:extLst>
      <p:ext uri="{BB962C8B-B14F-4D97-AF65-F5344CB8AC3E}">
        <p14:creationId xmlns:p14="http://schemas.microsoft.com/office/powerpoint/2010/main" val="2597101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hyperlink" Target="https://www.cmqcc.org/resources-toolkits/toolkits/improving-health-care-response-cardiovascular-disease-pregnancy-an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1664929" y="2115073"/>
            <a:ext cx="8382000" cy="1373088"/>
          </a:xfrm>
        </p:spPr>
        <p:txBody>
          <a:bodyPr>
            <a:noAutofit/>
          </a:bodyPr>
          <a:lstStyle/>
          <a:p>
            <a:pPr>
              <a:defRPr/>
            </a:pPr>
            <a:r>
              <a:rPr lang="en-US" altLang="en-US" sz="4400" b="1" dirty="0" smtClean="0">
                <a:solidFill>
                  <a:schemeClr val="accent2">
                    <a:lumMod val="75000"/>
                  </a:schemeClr>
                </a:solidFill>
                <a:effectLst>
                  <a:outerShdw blurRad="38100" dist="38100" dir="2700000" algn="tl">
                    <a:srgbClr val="000000">
                      <a:alpha val="43137"/>
                    </a:srgbClr>
                  </a:outerShdw>
                </a:effectLst>
              </a:rPr>
              <a:t>Cardiovascular Disease Screening Algorithm for Pregnant and Postpartum Women </a:t>
            </a:r>
            <a:r>
              <a:rPr lang="en-US" altLang="en-US" sz="4400" dirty="0" smtClean="0">
                <a:solidFill>
                  <a:srgbClr val="262626"/>
                </a:solidFill>
                <a:effectLst/>
              </a:rPr>
              <a:t/>
            </a:r>
            <a:br>
              <a:rPr lang="en-US" altLang="en-US" sz="4400" dirty="0" smtClean="0">
                <a:solidFill>
                  <a:srgbClr val="262626"/>
                </a:solidFill>
                <a:effectLst/>
              </a:rPr>
            </a:br>
            <a:r>
              <a:rPr lang="en-US" altLang="en-US" sz="1800" dirty="0">
                <a:solidFill>
                  <a:srgbClr val="262626"/>
                </a:solidFill>
              </a:rPr>
              <a:t/>
            </a:r>
            <a:br>
              <a:rPr lang="en-US" altLang="en-US" sz="1800" dirty="0">
                <a:solidFill>
                  <a:srgbClr val="262626"/>
                </a:solidFill>
              </a:rPr>
            </a:br>
            <a:endParaRPr lang="en-US" altLang="en-US" sz="3200" dirty="0">
              <a:solidFill>
                <a:srgbClr val="C00000"/>
              </a:solidFill>
              <a:effectLst/>
            </a:endParaRPr>
          </a:p>
        </p:txBody>
      </p:sp>
      <p:pic>
        <p:nvPicPr>
          <p:cNvPr id="8196" name="Picture 3" descr="UCI_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2160" y="4851332"/>
            <a:ext cx="1440041" cy="1433817"/>
          </a:xfrm>
          <a:prstGeom prst="rect">
            <a:avLst/>
          </a:prstGeom>
          <a:noFill/>
          <a:ln w="25400">
            <a:noFill/>
            <a:miter lim="800000"/>
            <a:headEnd/>
            <a:tailEnd/>
          </a:ln>
          <a:extLst>
            <a:ext uri="{909E8E84-426E-40DD-AFC4-6F175D3DCCD1}">
              <a14:hiddenFill xmlns:a14="http://schemas.microsoft.com/office/drawing/2010/main">
                <a:solidFill>
                  <a:srgbClr val="FFFFFF"/>
                </a:solidFill>
              </a14:hiddenFill>
            </a:ext>
          </a:extLst>
        </p:spPr>
      </p:pic>
      <p:pic>
        <p:nvPicPr>
          <p:cNvPr id="8198" name="Picture 14" descr="EKG movi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73994" y="3394828"/>
            <a:ext cx="6096377" cy="9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3" descr="beatingHEAR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531730" y="3424796"/>
            <a:ext cx="980903" cy="892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1335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Cardiovascular Disease (CVD) Toolkit</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8" name="Content Placeholder 7"/>
          <p:cNvSpPr>
            <a:spLocks noGrp="1"/>
          </p:cNvSpPr>
          <p:nvPr>
            <p:ph idx="1"/>
          </p:nvPr>
        </p:nvSpPr>
        <p:spPr>
          <a:xfrm>
            <a:off x="838200" y="1562793"/>
            <a:ext cx="10515600" cy="4879570"/>
          </a:xfrm>
        </p:spPr>
        <p:txBody>
          <a:bodyPr>
            <a:normAutofit fontScale="92500" lnSpcReduction="20000"/>
          </a:bodyPr>
          <a:lstStyle/>
          <a:p>
            <a:r>
              <a:rPr lang="en-US" dirty="0" smtClean="0"/>
              <a:t>The California Maternal Quality Care Collaborative (CMQCC), a multi-stakeholder organization committed to ending preventable morbidity, mortality and racial disparities in California maternity care developed a CVD screening toolkit for prenatal care and to other providers who encounter obstetric patients</a:t>
            </a:r>
            <a:endParaRPr lang="en-US" dirty="0"/>
          </a:p>
          <a:p>
            <a:pPr marL="0" indent="0">
              <a:buNone/>
            </a:pPr>
            <a:endParaRPr lang="en-US" dirty="0" smtClean="0"/>
          </a:p>
          <a:p>
            <a:r>
              <a:rPr lang="en-US" dirty="0" smtClean="0"/>
              <a:t>The acceptability of the tool is further strengthened by the support it has received by ACOG, and its inclusion in the CVD bundle by the Alliance for Innovation for Maternal Health</a:t>
            </a:r>
          </a:p>
          <a:p>
            <a:pPr marL="0" indent="0">
              <a:buNone/>
            </a:pPr>
            <a:endParaRPr lang="en-US" dirty="0" smtClean="0"/>
          </a:p>
          <a:p>
            <a:r>
              <a:rPr lang="en-US" dirty="0" smtClean="0"/>
              <a:t>The toolkit aims to encourage obstetric and other healthcare providers to retain a high index of suspicion for CVD, particularly among women with risk factors who present with symptoms in late pregnancy or early postpartum period</a:t>
            </a:r>
          </a:p>
          <a:p>
            <a:endParaRPr lang="en-US" dirty="0"/>
          </a:p>
        </p:txBody>
      </p:sp>
    </p:spTree>
    <p:extLst>
      <p:ext uri="{BB962C8B-B14F-4D97-AF65-F5344CB8AC3E}">
        <p14:creationId xmlns:p14="http://schemas.microsoft.com/office/powerpoint/2010/main" val="3818916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CVD </a:t>
            </a:r>
            <a:r>
              <a:rPr lang="en-US" b="1" dirty="0">
                <a:solidFill>
                  <a:schemeClr val="accent2">
                    <a:lumMod val="75000"/>
                  </a:schemeClr>
                </a:solidFill>
                <a:effectLst>
                  <a:outerShdw blurRad="38100" dist="38100" dir="2700000" algn="tl">
                    <a:srgbClr val="000000">
                      <a:alpha val="43137"/>
                    </a:srgbClr>
                  </a:outerShdw>
                </a:effectLst>
              </a:rPr>
              <a:t>S</a:t>
            </a:r>
            <a:r>
              <a:rPr lang="en-US" b="1" dirty="0" smtClean="0">
                <a:solidFill>
                  <a:schemeClr val="accent2">
                    <a:lumMod val="75000"/>
                  </a:schemeClr>
                </a:solidFill>
                <a:effectLst>
                  <a:outerShdw blurRad="38100" dist="38100" dir="2700000" algn="tl">
                    <a:srgbClr val="000000">
                      <a:alpha val="43137"/>
                    </a:srgbClr>
                  </a:outerShdw>
                </a:effectLst>
              </a:rPr>
              <a:t>creening Algorithm</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738447" y="1542992"/>
            <a:ext cx="10515600" cy="4351338"/>
          </a:xfrm>
        </p:spPr>
        <p:txBody>
          <a:bodyPr>
            <a:normAutofit fontScale="92500"/>
          </a:bodyPr>
          <a:lstStyle/>
          <a:p>
            <a:r>
              <a:rPr lang="en-US" dirty="0" smtClean="0"/>
              <a:t>The CMQCC cardiovascular toolkit includes a CVD screening algorithm which guides stratification and initial evaluation of symptomatic or high-risk pregnant or postpartum women</a:t>
            </a:r>
            <a:endParaRPr lang="en-US" dirty="0"/>
          </a:p>
          <a:p>
            <a:pPr marL="0" indent="0">
              <a:buNone/>
            </a:pPr>
            <a:endParaRPr lang="en-US" dirty="0" smtClean="0"/>
          </a:p>
          <a:p>
            <a:r>
              <a:rPr lang="en-US" dirty="0" smtClean="0"/>
              <a:t>The algorithm risk stratifies patients using </a:t>
            </a:r>
            <a:r>
              <a:rPr lang="en-US" u="sng" dirty="0" smtClean="0">
                <a:solidFill>
                  <a:schemeClr val="accent2">
                    <a:lumMod val="75000"/>
                  </a:schemeClr>
                </a:solidFill>
              </a:rPr>
              <a:t>18 parameters </a:t>
            </a:r>
            <a:r>
              <a:rPr lang="en-US" dirty="0" smtClean="0"/>
              <a:t>including patient’s history, abnormal symptoms, vital signs and physical examination findings to identify women who warrant further cardiac work-up</a:t>
            </a:r>
            <a:endParaRPr lang="en-US" dirty="0"/>
          </a:p>
          <a:p>
            <a:pPr marL="0" indent="0">
              <a:buNone/>
            </a:pPr>
            <a:endParaRPr lang="en-US" dirty="0" smtClean="0"/>
          </a:p>
          <a:p>
            <a:r>
              <a:rPr lang="en-US" dirty="0" smtClean="0"/>
              <a:t>The algorithm contains a red flags list, which indicates immediate follow-up evaluation and consultation</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7409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CVD </a:t>
            </a:r>
            <a:r>
              <a:rPr lang="en-US" b="1" dirty="0">
                <a:solidFill>
                  <a:schemeClr val="accent2">
                    <a:lumMod val="75000"/>
                  </a:schemeClr>
                </a:solidFill>
                <a:effectLst>
                  <a:outerShdw blurRad="38100" dist="38100" dir="2700000" algn="tl">
                    <a:srgbClr val="000000">
                      <a:alpha val="43137"/>
                    </a:srgbClr>
                  </a:outerShdw>
                </a:effectLst>
              </a:rPr>
              <a:t>S</a:t>
            </a:r>
            <a:r>
              <a:rPr lang="en-US" b="1" dirty="0" smtClean="0">
                <a:solidFill>
                  <a:schemeClr val="accent2">
                    <a:lumMod val="75000"/>
                  </a:schemeClr>
                </a:solidFill>
                <a:effectLst>
                  <a:outerShdw blurRad="38100" dist="38100" dir="2700000" algn="tl">
                    <a:srgbClr val="000000">
                      <a:alpha val="43137"/>
                    </a:srgbClr>
                  </a:outerShdw>
                </a:effectLst>
              </a:rPr>
              <a:t>creening Algorithm</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838200" y="1792374"/>
            <a:ext cx="10515600" cy="4351338"/>
          </a:xfrm>
        </p:spPr>
        <p:txBody>
          <a:bodyPr>
            <a:normAutofit/>
          </a:bodyPr>
          <a:lstStyle/>
          <a:p>
            <a:r>
              <a:rPr lang="en-US" dirty="0" smtClean="0"/>
              <a:t>A patient is screen positive if ≥ 1 Symptom + ≥ 1 Vital Signs Abnormal + ≥1  Risk Factor or Any Combination ≥4</a:t>
            </a:r>
          </a:p>
          <a:p>
            <a:r>
              <a:rPr lang="en-US" dirty="0" smtClean="0"/>
              <a:t>Positive screenings are suggested for follow-ups, such as: </a:t>
            </a:r>
          </a:p>
          <a:p>
            <a:pPr lvl="1"/>
            <a:r>
              <a:rPr lang="en-US" dirty="0" smtClean="0"/>
              <a:t>Obtain: EKG and BNP</a:t>
            </a:r>
          </a:p>
          <a:p>
            <a:pPr lvl="2"/>
            <a:r>
              <a:rPr lang="en-US" dirty="0" smtClean="0"/>
              <a:t>Echocardiogram +/- CXR if HF or valve disease is suspected, or if the BNP levels are elevated</a:t>
            </a:r>
          </a:p>
          <a:p>
            <a:pPr lvl="2"/>
            <a:r>
              <a:rPr lang="en-US" dirty="0" smtClean="0"/>
              <a:t>24 hour </a:t>
            </a:r>
            <a:r>
              <a:rPr lang="en-US" dirty="0" err="1" smtClean="0"/>
              <a:t>Holter</a:t>
            </a:r>
            <a:r>
              <a:rPr lang="en-US" dirty="0" smtClean="0"/>
              <a:t> monitor, if arrhythmia suspected</a:t>
            </a:r>
          </a:p>
          <a:p>
            <a:pPr lvl="2"/>
            <a:r>
              <a:rPr lang="en-US" dirty="0" smtClean="0"/>
              <a:t>Referral to cardiologist for possible treadmill echo vs. CTA vs. alternative testing if postpartum</a:t>
            </a:r>
          </a:p>
          <a:p>
            <a:pPr lvl="1"/>
            <a:r>
              <a:rPr lang="en-US" dirty="0" smtClean="0"/>
              <a:t>Consider: CXR, CBC, Comprehensive metabolic profile, Arterial blood gas, Drug screen, TSH, etc. </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05779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462" y="333894"/>
            <a:ext cx="7772400" cy="914400"/>
          </a:xfrm>
        </p:spPr>
        <p:txBody>
          <a:bodyPr>
            <a:normAutofit fontScale="90000"/>
          </a:bodyPr>
          <a:lstStyle/>
          <a:p>
            <a:pPr algn="ctr"/>
            <a:r>
              <a:rPr lang="en-US" sz="3200" dirty="0" smtClean="0"/>
              <a:t>CVD Screening Algorithm Red Flags</a:t>
            </a:r>
            <a:br>
              <a:rPr lang="en-US" sz="3200" dirty="0" smtClean="0"/>
            </a:br>
            <a:r>
              <a:rPr lang="en-US" sz="3200" dirty="0" smtClean="0"/>
              <a:t>For Pregnant and Postpartum Women</a:t>
            </a:r>
            <a:endParaRPr lang="en-US" sz="3200" dirty="0"/>
          </a:p>
        </p:txBody>
      </p:sp>
      <p:pic>
        <p:nvPicPr>
          <p:cNvPr id="4" name="Picture 3" title="CVD Algorithm for Pregnant and Postpartum Women"/>
          <p:cNvPicPr>
            <a:picLocks noChangeAspect="1"/>
          </p:cNvPicPr>
          <p:nvPr/>
        </p:nvPicPr>
        <p:blipFill>
          <a:blip r:embed="rId3"/>
          <a:stretch>
            <a:fillRect/>
          </a:stretch>
        </p:blipFill>
        <p:spPr>
          <a:xfrm>
            <a:off x="2456410" y="1349434"/>
            <a:ext cx="7139264" cy="4873777"/>
          </a:xfrm>
          <a:prstGeom prst="rect">
            <a:avLst/>
          </a:prstGeom>
        </p:spPr>
      </p:pic>
      <p:pic>
        <p:nvPicPr>
          <p:cNvPr id="5" name="Picture 4"/>
          <p:cNvPicPr>
            <a:picLocks noChangeAspect="1"/>
          </p:cNvPicPr>
          <p:nvPr/>
        </p:nvPicPr>
        <p:blipFill>
          <a:blip r:embed="rId4"/>
          <a:stretch>
            <a:fillRect/>
          </a:stretch>
        </p:blipFill>
        <p:spPr>
          <a:xfrm>
            <a:off x="66503" y="87896"/>
            <a:ext cx="1072342" cy="883610"/>
          </a:xfrm>
          <a:prstGeom prst="rect">
            <a:avLst/>
          </a:prstGeom>
        </p:spPr>
      </p:pic>
      <p:pic>
        <p:nvPicPr>
          <p:cNvPr id="6" name="Picture 5"/>
          <p:cNvPicPr>
            <a:picLocks noChangeAspect="1"/>
          </p:cNvPicPr>
          <p:nvPr/>
        </p:nvPicPr>
        <p:blipFill>
          <a:blip r:embed="rId5"/>
          <a:stretch>
            <a:fillRect/>
          </a:stretch>
        </p:blipFill>
        <p:spPr>
          <a:xfrm>
            <a:off x="10111490" y="88812"/>
            <a:ext cx="2014008" cy="812670"/>
          </a:xfrm>
          <a:prstGeom prst="rect">
            <a:avLst/>
          </a:prstGeom>
        </p:spPr>
      </p:pic>
      <p:pic>
        <p:nvPicPr>
          <p:cNvPr id="7" name="Picture 6"/>
          <p:cNvPicPr>
            <a:picLocks noChangeAspect="1"/>
          </p:cNvPicPr>
          <p:nvPr/>
        </p:nvPicPr>
        <p:blipFill>
          <a:blip r:embed="rId6"/>
          <a:stretch>
            <a:fillRect/>
          </a:stretch>
        </p:blipFill>
        <p:spPr>
          <a:xfrm>
            <a:off x="1166812" y="6465332"/>
            <a:ext cx="9858375" cy="381000"/>
          </a:xfrm>
          <a:prstGeom prst="rect">
            <a:avLst/>
          </a:prstGeom>
        </p:spPr>
      </p:pic>
    </p:spTree>
    <p:extLst>
      <p:ext uri="{BB962C8B-B14F-4D97-AF65-F5344CB8AC3E}">
        <p14:creationId xmlns:p14="http://schemas.microsoft.com/office/powerpoint/2010/main" val="344351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960" y="242311"/>
            <a:ext cx="7772400" cy="914400"/>
          </a:xfrm>
        </p:spPr>
        <p:txBody>
          <a:bodyPr>
            <a:normAutofit fontScale="90000"/>
          </a:bodyPr>
          <a:lstStyle/>
          <a:p>
            <a:pPr algn="ctr"/>
            <a:r>
              <a:rPr lang="en-US" sz="3200" dirty="0" smtClean="0"/>
              <a:t>CVD Screening Algorithm </a:t>
            </a:r>
            <a:br>
              <a:rPr lang="en-US" sz="3200" dirty="0" smtClean="0"/>
            </a:br>
            <a:r>
              <a:rPr lang="en-US" sz="3200" dirty="0" smtClean="0"/>
              <a:t>For Pregnant and Postpartum Women</a:t>
            </a:r>
            <a:endParaRPr lang="en-US" sz="3200" dirty="0"/>
          </a:p>
        </p:txBody>
      </p:sp>
      <p:pic>
        <p:nvPicPr>
          <p:cNvPr id="5" name="Picture 4"/>
          <p:cNvPicPr>
            <a:picLocks noChangeAspect="1"/>
          </p:cNvPicPr>
          <p:nvPr/>
        </p:nvPicPr>
        <p:blipFill>
          <a:blip r:embed="rId3"/>
          <a:stretch>
            <a:fillRect/>
          </a:stretch>
        </p:blipFill>
        <p:spPr>
          <a:xfrm>
            <a:off x="66503" y="87896"/>
            <a:ext cx="1072342" cy="883610"/>
          </a:xfrm>
          <a:prstGeom prst="rect">
            <a:avLst/>
          </a:prstGeom>
        </p:spPr>
      </p:pic>
      <p:pic>
        <p:nvPicPr>
          <p:cNvPr id="6" name="Picture 5"/>
          <p:cNvPicPr>
            <a:picLocks noChangeAspect="1"/>
          </p:cNvPicPr>
          <p:nvPr/>
        </p:nvPicPr>
        <p:blipFill>
          <a:blip r:embed="rId4"/>
          <a:stretch>
            <a:fillRect/>
          </a:stretch>
        </p:blipFill>
        <p:spPr>
          <a:xfrm>
            <a:off x="10111490" y="88812"/>
            <a:ext cx="2014008" cy="812670"/>
          </a:xfrm>
          <a:prstGeom prst="rect">
            <a:avLst/>
          </a:prstGeom>
        </p:spPr>
      </p:pic>
      <p:pic>
        <p:nvPicPr>
          <p:cNvPr id="7" name="Picture 6"/>
          <p:cNvPicPr>
            <a:picLocks noChangeAspect="1"/>
          </p:cNvPicPr>
          <p:nvPr/>
        </p:nvPicPr>
        <p:blipFill>
          <a:blip r:embed="rId5"/>
          <a:stretch>
            <a:fillRect/>
          </a:stretch>
        </p:blipFill>
        <p:spPr>
          <a:xfrm>
            <a:off x="1166812" y="6465332"/>
            <a:ext cx="9858375" cy="381000"/>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5567" y="1081688"/>
            <a:ext cx="6530491" cy="5203439"/>
          </a:xfrm>
          <a:prstGeom prst="rect">
            <a:avLst/>
          </a:prstGeom>
        </p:spPr>
      </p:pic>
    </p:spTree>
    <p:extLst>
      <p:ext uri="{BB962C8B-B14F-4D97-AF65-F5344CB8AC3E}">
        <p14:creationId xmlns:p14="http://schemas.microsoft.com/office/powerpoint/2010/main" val="54902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effectLst>
                  <a:outerShdw blurRad="38100" dist="38100" dir="2700000" algn="tl">
                    <a:srgbClr val="000000">
                      <a:alpha val="43137"/>
                    </a:srgbClr>
                  </a:outerShdw>
                </a:effectLst>
              </a:rPr>
              <a:t>CMQCC</a:t>
            </a:r>
            <a:r>
              <a:rPr lang="en-US" dirty="0" smtClean="0">
                <a:solidFill>
                  <a:schemeClr val="accent2">
                    <a:lumMod val="75000"/>
                  </a:schemeClr>
                </a:solidFill>
                <a:effectLst>
                  <a:outerShdw blurRad="38100" dist="38100" dir="2700000" algn="tl">
                    <a:srgbClr val="000000">
                      <a:alpha val="43137"/>
                    </a:srgbClr>
                  </a:outerShdw>
                </a:effectLst>
              </a:rPr>
              <a:t> </a:t>
            </a:r>
            <a:r>
              <a:rPr lang="en-US" b="1" dirty="0" smtClean="0">
                <a:solidFill>
                  <a:schemeClr val="accent2">
                    <a:lumMod val="75000"/>
                  </a:schemeClr>
                </a:solidFill>
                <a:effectLst>
                  <a:outerShdw blurRad="38100" dist="38100" dir="2700000" algn="tl">
                    <a:srgbClr val="000000">
                      <a:alpha val="43137"/>
                    </a:srgbClr>
                  </a:outerShdw>
                </a:effectLst>
              </a:rPr>
              <a:t>Resource</a:t>
            </a:r>
            <a:endParaRPr lang="en-US" b="1" dirty="0">
              <a:solidFill>
                <a:schemeClr val="accent2">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dirty="0" smtClean="0"/>
              <a:t>For more information on the CMQCC Toolkit or Algorithm, visit their website: </a:t>
            </a:r>
            <a:r>
              <a:rPr lang="en-US" dirty="0" smtClean="0">
                <a:hlinkClick r:id="rId2"/>
              </a:rPr>
              <a:t>CMQCC CVD Toolkit</a:t>
            </a:r>
            <a:endParaRPr lang="en-US" dirty="0"/>
          </a:p>
        </p:txBody>
      </p:sp>
    </p:spTree>
    <p:extLst>
      <p:ext uri="{BB962C8B-B14F-4D97-AF65-F5344CB8AC3E}">
        <p14:creationId xmlns:p14="http://schemas.microsoft.com/office/powerpoint/2010/main" val="2736471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314237B22A671469A520108D990C1F7" ma:contentTypeVersion="10" ma:contentTypeDescription="Create a new document." ma:contentTypeScope="" ma:versionID="4aa81973c32eec19731ce2375414e6db">
  <xsd:schema xmlns:xsd="http://www.w3.org/2001/XMLSchema" xmlns:xs="http://www.w3.org/2001/XMLSchema" xmlns:p="http://schemas.microsoft.com/office/2006/metadata/properties" xmlns:ns3="66865a05-1408-4249-ba74-74f8bda7facb" targetNamespace="http://schemas.microsoft.com/office/2006/metadata/properties" ma:root="true" ma:fieldsID="d3d94c67e608da8f5d998c174ddc14e1" ns3:_="">
    <xsd:import namespace="66865a05-1408-4249-ba74-74f8bda7fac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865a05-1408-4249-ba74-74f8bda7fa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4D2DF8-5A13-4082-BDE5-C6C08D545C63}">
  <ds:schemaRefs>
    <ds:schemaRef ds:uri="http://schemas.microsoft.com/sharepoint/v3/contenttype/forms"/>
  </ds:schemaRefs>
</ds:datastoreItem>
</file>

<file path=customXml/itemProps2.xml><?xml version="1.0" encoding="utf-8"?>
<ds:datastoreItem xmlns:ds="http://schemas.openxmlformats.org/officeDocument/2006/customXml" ds:itemID="{F54CD683-7B7C-4746-86CD-B6B9C31F6C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865a05-1408-4249-ba74-74f8bda7fa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8878DE-25BB-41FF-85E3-F37A7DB0302D}">
  <ds:schemaRefs>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http://schemas.openxmlformats.org/package/2006/metadata/core-properties"/>
    <ds:schemaRef ds:uri="http://purl.org/dc/elements/1.1/"/>
    <ds:schemaRef ds:uri="http://schemas.microsoft.com/office/infopath/2007/PartnerControls"/>
    <ds:schemaRef ds:uri="66865a05-1408-4249-ba74-74f8bda7facb"/>
  </ds:schemaRefs>
</ds:datastoreItem>
</file>

<file path=docProps/app.xml><?xml version="1.0" encoding="utf-8"?>
<Properties xmlns="http://schemas.openxmlformats.org/officeDocument/2006/extended-properties" xmlns:vt="http://schemas.openxmlformats.org/officeDocument/2006/docPropsVTypes">
  <TotalTime>192</TotalTime>
  <Words>849</Words>
  <Application>Microsoft Office PowerPoint</Application>
  <PresentationFormat>Widescreen</PresentationFormat>
  <Paragraphs>45</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MS PGothic</vt:lpstr>
      <vt:lpstr>Arial</vt:lpstr>
      <vt:lpstr>Calibri</vt:lpstr>
      <vt:lpstr>Calibri Light</vt:lpstr>
      <vt:lpstr>Office Theme</vt:lpstr>
      <vt:lpstr>Cardiovascular Disease Screening Algorithm for Pregnant and Postpartum Women   </vt:lpstr>
      <vt:lpstr>Cardiovascular Disease (CVD) Toolkit</vt:lpstr>
      <vt:lpstr>CVD Screening Algorithm</vt:lpstr>
      <vt:lpstr>CVD Screening Algorithm</vt:lpstr>
      <vt:lpstr>CVD Screening Algorithm Red Flags For Pregnant and Postpartum Women</vt:lpstr>
      <vt:lpstr>CVD Screening Algorithm  For Pregnant and Postpartum Women</vt:lpstr>
      <vt:lpstr>CMQCC Resource</vt:lpstr>
    </vt:vector>
  </TitlesOfParts>
  <Company>UC Irvine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Screening Algorithm for Pregnant and Postpartum Women</dc:title>
  <dc:creator>Maxwell, Hailey Christine</dc:creator>
  <cp:lastModifiedBy>Maxwell, Hailey Christine</cp:lastModifiedBy>
  <cp:revision>9</cp:revision>
  <dcterms:created xsi:type="dcterms:W3CDTF">2020-04-15T19:32:10Z</dcterms:created>
  <dcterms:modified xsi:type="dcterms:W3CDTF">2020-05-22T17:54:02Z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0x0101000314237B22A671469A520108D990C1F7</vt:lpwstr>
  </property>
</Properties>
</file>